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Montserrat" pitchFamily="2" charset="77"/>
      <p:regular r:id="rId14"/>
      <p:bold r:id="rId15"/>
      <p:italic r:id="rId16"/>
      <p:boldItalic r:id="rId17"/>
    </p:embeddedFont>
    <p:embeddedFont>
      <p:font typeface="Roboto" panose="02000000000000000000" pitchFamily="2"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3"/>
    <p:restoredTop sz="94675"/>
  </p:normalViewPr>
  <p:slideViewPr>
    <p:cSldViewPr snapToGrid="0">
      <p:cViewPr varScale="1">
        <p:scale>
          <a:sx n="120" d="100"/>
          <a:sy n="120" d="100"/>
        </p:scale>
        <p:origin x="200" y="62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d9c453428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d9c453428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bc9a36e4a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1bc9a36e4a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d5b09a965_5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d5b09a965_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d91e1f37e_1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d91e1f37e_1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e9090756a_1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e9090756a_1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e9090756a_1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e9090756a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d91e1f37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d91e1f37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d933c8c4a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d933c8c4a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e9090756a_1_2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e9090756a_1_2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e9090756a_2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e9090756a_2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e9090756a_1_3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e9090756a_1_3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8246400" y="4245875"/>
            <a:ext cx="897600" cy="897600"/>
          </a:xfrm>
          <a:prstGeom prst="round1Rect">
            <a:avLst>
              <a:gd name="adj" fmla="val 16667"/>
            </a:avLst>
          </a:prstGeom>
          <a:solidFill>
            <a:schemeClr val="lt1">
              <a:alpha val="680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3" name="Google Shape;13;p2"/>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4" name="Google Shape;14;p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7"/>
        <p:cNvGrpSpPr/>
        <p:nvPr/>
      </p:nvGrpSpPr>
      <p:grpSpPr>
        <a:xfrm>
          <a:off x="0" y="0"/>
          <a:ext cx="0" cy="0"/>
          <a:chOff x="0" y="0"/>
          <a:chExt cx="0" cy="0"/>
        </a:xfrm>
      </p:grpSpPr>
      <p:sp>
        <p:nvSpPr>
          <p:cNvPr id="58" name="Google Shape;58;p11"/>
          <p:cNvSpPr txBox="1">
            <a:spLocks noGrp="1"/>
          </p:cNvSpPr>
          <p:nvPr>
            <p:ph type="title" hasCustomPrompt="1"/>
          </p:nvPr>
        </p:nvSpPr>
        <p:spPr>
          <a:xfrm>
            <a:off x="475500" y="1258525"/>
            <a:ext cx="82221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12000"/>
              <a:buNone/>
              <a:defRPr sz="12000">
                <a:solidFill>
                  <a:schemeClr val="dk2"/>
                </a:solidFill>
              </a:defRPr>
            </a:lvl1pPr>
            <a:lvl2pPr lvl="1" algn="ctr" rtl="0">
              <a:spcBef>
                <a:spcPts val="0"/>
              </a:spcBef>
              <a:spcAft>
                <a:spcPts val="0"/>
              </a:spcAft>
              <a:buClr>
                <a:schemeClr val="dk2"/>
              </a:buClr>
              <a:buSzPts val="12000"/>
              <a:buNone/>
              <a:defRPr sz="12000">
                <a:solidFill>
                  <a:schemeClr val="dk2"/>
                </a:solidFill>
              </a:defRPr>
            </a:lvl2pPr>
            <a:lvl3pPr lvl="2" algn="ctr" rtl="0">
              <a:spcBef>
                <a:spcPts val="0"/>
              </a:spcBef>
              <a:spcAft>
                <a:spcPts val="0"/>
              </a:spcAft>
              <a:buClr>
                <a:schemeClr val="dk2"/>
              </a:buClr>
              <a:buSzPts val="12000"/>
              <a:buNone/>
              <a:defRPr sz="12000">
                <a:solidFill>
                  <a:schemeClr val="dk2"/>
                </a:solidFill>
              </a:defRPr>
            </a:lvl3pPr>
            <a:lvl4pPr lvl="3" algn="ctr" rtl="0">
              <a:spcBef>
                <a:spcPts val="0"/>
              </a:spcBef>
              <a:spcAft>
                <a:spcPts val="0"/>
              </a:spcAft>
              <a:buClr>
                <a:schemeClr val="dk2"/>
              </a:buClr>
              <a:buSzPts val="12000"/>
              <a:buNone/>
              <a:defRPr sz="12000">
                <a:solidFill>
                  <a:schemeClr val="dk2"/>
                </a:solidFill>
              </a:defRPr>
            </a:lvl4pPr>
            <a:lvl5pPr lvl="4" algn="ctr" rtl="0">
              <a:spcBef>
                <a:spcPts val="0"/>
              </a:spcBef>
              <a:spcAft>
                <a:spcPts val="0"/>
              </a:spcAft>
              <a:buClr>
                <a:schemeClr val="dk2"/>
              </a:buClr>
              <a:buSzPts val="12000"/>
              <a:buNone/>
              <a:defRPr sz="12000">
                <a:solidFill>
                  <a:schemeClr val="dk2"/>
                </a:solidFill>
              </a:defRPr>
            </a:lvl5pPr>
            <a:lvl6pPr lvl="5" algn="ctr" rtl="0">
              <a:spcBef>
                <a:spcPts val="0"/>
              </a:spcBef>
              <a:spcAft>
                <a:spcPts val="0"/>
              </a:spcAft>
              <a:buClr>
                <a:schemeClr val="dk2"/>
              </a:buClr>
              <a:buSzPts val="12000"/>
              <a:buNone/>
              <a:defRPr sz="12000">
                <a:solidFill>
                  <a:schemeClr val="dk2"/>
                </a:solidFill>
              </a:defRPr>
            </a:lvl6pPr>
            <a:lvl7pPr lvl="6" algn="ctr" rtl="0">
              <a:spcBef>
                <a:spcPts val="0"/>
              </a:spcBef>
              <a:spcAft>
                <a:spcPts val="0"/>
              </a:spcAft>
              <a:buClr>
                <a:schemeClr val="dk2"/>
              </a:buClr>
              <a:buSzPts val="12000"/>
              <a:buNone/>
              <a:defRPr sz="12000">
                <a:solidFill>
                  <a:schemeClr val="dk2"/>
                </a:solidFill>
              </a:defRPr>
            </a:lvl7pPr>
            <a:lvl8pPr lvl="7" algn="ctr" rtl="0">
              <a:spcBef>
                <a:spcPts val="0"/>
              </a:spcBef>
              <a:spcAft>
                <a:spcPts val="0"/>
              </a:spcAft>
              <a:buClr>
                <a:schemeClr val="dk2"/>
              </a:buClr>
              <a:buSzPts val="12000"/>
              <a:buNone/>
              <a:defRPr sz="12000">
                <a:solidFill>
                  <a:schemeClr val="dk2"/>
                </a:solidFill>
              </a:defRPr>
            </a:lvl8pPr>
            <a:lvl9pPr lvl="8" algn="ctr" rtl="0">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a:spLocks noGrp="1"/>
          </p:cNvSpPr>
          <p:nvPr>
            <p:ph type="body" idx="1"/>
          </p:nvPr>
        </p:nvSpPr>
        <p:spPr>
          <a:xfrm>
            <a:off x="475500" y="3304625"/>
            <a:ext cx="82221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60" name="Google Shape;60;p1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
        <p:nvSpPr>
          <p:cNvPr id="62" name="Google Shape;62;p1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lvl1pPr lvl="0" rtl="0">
              <a:spcBef>
                <a:spcPts val="0"/>
              </a:spcBef>
              <a:spcAft>
                <a:spcPts val="0"/>
              </a:spcAft>
              <a:buSzPts val="4200"/>
              <a:buNone/>
              <a:defRPr sz="42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17" name="Google Shape;17;p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8" name="Google Shape;28;p5"/>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35" name="Google Shape;35;p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txBox="1"/>
          <p:nvPr/>
        </p:nvSpPr>
        <p:spPr>
          <a:xfrm rot="10800000" flipH="1">
            <a:off x="3276600" y="25"/>
            <a:ext cx="58674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chemeClr val="lt1"/>
              </a:buClr>
              <a:buSzPts val="1200"/>
              <a:buChar char="●"/>
              <a:defRPr sz="1200">
                <a:solidFill>
                  <a:schemeClr val="lt1"/>
                </a:solidFill>
              </a:defRPr>
            </a:lvl1pPr>
            <a:lvl2pPr marL="914400" lvl="1" indent="-304800" rtl="0">
              <a:spcBef>
                <a:spcPts val="1600"/>
              </a:spcBef>
              <a:spcAft>
                <a:spcPts val="0"/>
              </a:spcAft>
              <a:buClr>
                <a:schemeClr val="lt1"/>
              </a:buClr>
              <a:buSzPts val="1200"/>
              <a:buChar char="○"/>
              <a:defRPr sz="1200">
                <a:solidFill>
                  <a:schemeClr val="lt1"/>
                </a:solidFill>
              </a:defRPr>
            </a:lvl2pPr>
            <a:lvl3pPr marL="1371600" lvl="2" indent="-304800" rtl="0">
              <a:spcBef>
                <a:spcPts val="1600"/>
              </a:spcBef>
              <a:spcAft>
                <a:spcPts val="0"/>
              </a:spcAft>
              <a:buClr>
                <a:schemeClr val="lt1"/>
              </a:buClr>
              <a:buSzPts val="1200"/>
              <a:buChar char="■"/>
              <a:defRPr sz="1200">
                <a:solidFill>
                  <a:schemeClr val="lt1"/>
                </a:solidFill>
              </a:defRPr>
            </a:lvl3pPr>
            <a:lvl4pPr marL="1828800" lvl="3" indent="-304800" rtl="0">
              <a:spcBef>
                <a:spcPts val="1600"/>
              </a:spcBef>
              <a:spcAft>
                <a:spcPts val="0"/>
              </a:spcAft>
              <a:buClr>
                <a:schemeClr val="lt1"/>
              </a:buClr>
              <a:buSzPts val="1200"/>
              <a:buChar char="●"/>
              <a:defRPr sz="1200">
                <a:solidFill>
                  <a:schemeClr val="lt1"/>
                </a:solidFill>
              </a:defRPr>
            </a:lvl4pPr>
            <a:lvl5pPr marL="2286000" lvl="4" indent="-304800" rtl="0">
              <a:spcBef>
                <a:spcPts val="1600"/>
              </a:spcBef>
              <a:spcAft>
                <a:spcPts val="0"/>
              </a:spcAft>
              <a:buClr>
                <a:schemeClr val="lt1"/>
              </a:buClr>
              <a:buSzPts val="1200"/>
              <a:buChar char="○"/>
              <a:defRPr sz="1200">
                <a:solidFill>
                  <a:schemeClr val="lt1"/>
                </a:solidFill>
              </a:defRPr>
            </a:lvl5pPr>
            <a:lvl6pPr marL="2743200" lvl="5" indent="-304800" rtl="0">
              <a:spcBef>
                <a:spcPts val="1600"/>
              </a:spcBef>
              <a:spcAft>
                <a:spcPts val="0"/>
              </a:spcAft>
              <a:buClr>
                <a:schemeClr val="lt1"/>
              </a:buClr>
              <a:buSzPts val="1200"/>
              <a:buChar char="■"/>
              <a:defRPr sz="1200">
                <a:solidFill>
                  <a:schemeClr val="lt1"/>
                </a:solidFill>
              </a:defRPr>
            </a:lvl6pPr>
            <a:lvl7pPr marL="3200400" lvl="6" indent="-304800" rtl="0">
              <a:spcBef>
                <a:spcPts val="1600"/>
              </a:spcBef>
              <a:spcAft>
                <a:spcPts val="0"/>
              </a:spcAft>
              <a:buClr>
                <a:schemeClr val="lt1"/>
              </a:buClr>
              <a:buSzPts val="1200"/>
              <a:buChar char="●"/>
              <a:defRPr sz="1200">
                <a:solidFill>
                  <a:schemeClr val="lt1"/>
                </a:solidFill>
              </a:defRPr>
            </a:lvl7pPr>
            <a:lvl8pPr marL="3657600" lvl="7" indent="-304800" rtl="0">
              <a:spcBef>
                <a:spcPts val="1600"/>
              </a:spcBef>
              <a:spcAft>
                <a:spcPts val="0"/>
              </a:spcAft>
              <a:buClr>
                <a:schemeClr val="lt1"/>
              </a:buClr>
              <a:buSzPts val="1200"/>
              <a:buChar char="○"/>
              <a:defRPr sz="1200">
                <a:solidFill>
                  <a:schemeClr val="lt1"/>
                </a:solidFill>
              </a:defRPr>
            </a:lvl8pPr>
            <a:lvl9pPr marL="4114800" lvl="8" indent="-304800" rtl="0">
              <a:spcBef>
                <a:spcPts val="1600"/>
              </a:spcBef>
              <a:spcAft>
                <a:spcPts val="1600"/>
              </a:spcAft>
              <a:buClr>
                <a:schemeClr val="lt1"/>
              </a:buClr>
              <a:buSzPts val="1200"/>
              <a:buChar char="■"/>
              <a:defRPr sz="1200">
                <a:solidFill>
                  <a:schemeClr val="lt1"/>
                </a:solidFill>
              </a:defRPr>
            </a:lvl9pPr>
          </a:lstStyle>
          <a:p>
            <a:endParaRPr/>
          </a:p>
        </p:txBody>
      </p:sp>
      <p:sp>
        <p:nvSpPr>
          <p:cNvPr id="41" name="Google Shape;41;p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488250"/>
            <a:ext cx="62271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endParaRPr/>
          </a:p>
        </p:txBody>
      </p:sp>
      <p:sp>
        <p:nvSpPr>
          <p:cNvPr id="44" name="Google Shape;44;p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4200"/>
              <a:buNone/>
              <a:defRPr sz="4200">
                <a:solidFill>
                  <a:schemeClr val="dk2"/>
                </a:solidFill>
              </a:defRPr>
            </a:lvl1pPr>
            <a:lvl2pPr lvl="1" algn="ctr" rtl="0">
              <a:spcBef>
                <a:spcPts val="0"/>
              </a:spcBef>
              <a:spcAft>
                <a:spcPts val="0"/>
              </a:spcAft>
              <a:buClr>
                <a:schemeClr val="dk2"/>
              </a:buClr>
              <a:buSzPts val="4200"/>
              <a:buNone/>
              <a:defRPr sz="4200">
                <a:solidFill>
                  <a:schemeClr val="dk2"/>
                </a:solidFill>
              </a:defRPr>
            </a:lvl2pPr>
            <a:lvl3pPr lvl="2" algn="ctr" rtl="0">
              <a:spcBef>
                <a:spcPts val="0"/>
              </a:spcBef>
              <a:spcAft>
                <a:spcPts val="0"/>
              </a:spcAft>
              <a:buClr>
                <a:schemeClr val="dk2"/>
              </a:buClr>
              <a:buSzPts val="4200"/>
              <a:buNone/>
              <a:defRPr sz="4200">
                <a:solidFill>
                  <a:schemeClr val="dk2"/>
                </a:solidFill>
              </a:defRPr>
            </a:lvl3pPr>
            <a:lvl4pPr lvl="3" algn="ctr" rtl="0">
              <a:spcBef>
                <a:spcPts val="0"/>
              </a:spcBef>
              <a:spcAft>
                <a:spcPts val="0"/>
              </a:spcAft>
              <a:buClr>
                <a:schemeClr val="dk2"/>
              </a:buClr>
              <a:buSzPts val="4200"/>
              <a:buNone/>
              <a:defRPr sz="4200">
                <a:solidFill>
                  <a:schemeClr val="dk2"/>
                </a:solidFill>
              </a:defRPr>
            </a:lvl4pPr>
            <a:lvl5pPr lvl="4" algn="ctr" rtl="0">
              <a:spcBef>
                <a:spcPts val="0"/>
              </a:spcBef>
              <a:spcAft>
                <a:spcPts val="0"/>
              </a:spcAft>
              <a:buClr>
                <a:schemeClr val="dk2"/>
              </a:buClr>
              <a:buSzPts val="4200"/>
              <a:buNone/>
              <a:defRPr sz="4200">
                <a:solidFill>
                  <a:schemeClr val="dk2"/>
                </a:solidFill>
              </a:defRPr>
            </a:lvl5pPr>
            <a:lvl6pPr lvl="5" algn="ctr" rtl="0">
              <a:spcBef>
                <a:spcPts val="0"/>
              </a:spcBef>
              <a:spcAft>
                <a:spcPts val="0"/>
              </a:spcAft>
              <a:buClr>
                <a:schemeClr val="dk2"/>
              </a:buClr>
              <a:buSzPts val="4200"/>
              <a:buNone/>
              <a:defRPr sz="4200">
                <a:solidFill>
                  <a:schemeClr val="dk2"/>
                </a:solidFill>
              </a:defRPr>
            </a:lvl6pPr>
            <a:lvl7pPr lvl="6" algn="ctr" rtl="0">
              <a:spcBef>
                <a:spcPts val="0"/>
              </a:spcBef>
              <a:spcAft>
                <a:spcPts val="0"/>
              </a:spcAft>
              <a:buClr>
                <a:schemeClr val="dk2"/>
              </a:buClr>
              <a:buSzPts val="4200"/>
              <a:buNone/>
              <a:defRPr sz="4200">
                <a:solidFill>
                  <a:schemeClr val="dk2"/>
                </a:solidFill>
              </a:defRPr>
            </a:lvl7pPr>
            <a:lvl8pPr lvl="7" algn="ctr" rtl="0">
              <a:spcBef>
                <a:spcPts val="0"/>
              </a:spcBef>
              <a:spcAft>
                <a:spcPts val="0"/>
              </a:spcAft>
              <a:buClr>
                <a:schemeClr val="dk2"/>
              </a:buClr>
              <a:buSzPts val="4200"/>
              <a:buNone/>
              <a:defRPr sz="4200">
                <a:solidFill>
                  <a:schemeClr val="dk2"/>
                </a:solidFill>
              </a:defRPr>
            </a:lvl8pPr>
            <a:lvl9pPr lvl="8" algn="ctr" rtl="0">
              <a:spcBef>
                <a:spcPts val="0"/>
              </a:spcBef>
              <a:spcAft>
                <a:spcPts val="0"/>
              </a:spcAft>
              <a:buClr>
                <a:schemeClr val="dk2"/>
              </a:buClr>
              <a:buSzPts val="4200"/>
              <a:buNone/>
              <a:defRPr sz="4200">
                <a:solidFill>
                  <a:schemeClr val="dk2"/>
                </a:solidFill>
              </a:defRPr>
            </a:lvl9pPr>
          </a:lstStyle>
          <a:p>
            <a:endParaRPr/>
          </a:p>
        </p:txBody>
      </p:sp>
      <p:sp>
        <p:nvSpPr>
          <p:cNvPr id="49" name="Google Shape;49;p9"/>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0"/>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0"/>
          <p:cNvSpPr txBox="1">
            <a:spLocks noGrp="1"/>
          </p:cNvSpPr>
          <p:nvPr>
            <p:ph type="body" idx="1"/>
          </p:nvPr>
        </p:nvSpPr>
        <p:spPr>
          <a:xfrm>
            <a:off x="57150" y="4696825"/>
            <a:ext cx="8382000" cy="4467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56" name="Google Shape;56;p1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rgbClr val="73737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marL="914400" lvl="1" indent="-3175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marL="1371600" lvl="2" indent="-3175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marL="1828800" lvl="3" indent="-3175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marL="2286000" lvl="4" indent="-3175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marL="2743200" lvl="5" indent="-3175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marL="3200400" lvl="6" indent="-3175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marL="3657600" lvl="7" indent="-3175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marL="4114800" lvl="8" indent="-317500" rtl="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lt2"/>
                </a:solidFill>
                <a:latin typeface="Roboto"/>
                <a:ea typeface="Roboto"/>
                <a:cs typeface="Roboto"/>
                <a:sym typeface="Roboto"/>
              </a:defRPr>
            </a:lvl1pPr>
            <a:lvl2pPr lvl="1" algn="r" rtl="0">
              <a:buNone/>
              <a:defRPr sz="1000">
                <a:solidFill>
                  <a:schemeClr val="lt2"/>
                </a:solidFill>
                <a:latin typeface="Roboto"/>
                <a:ea typeface="Roboto"/>
                <a:cs typeface="Roboto"/>
                <a:sym typeface="Roboto"/>
              </a:defRPr>
            </a:lvl2pPr>
            <a:lvl3pPr lvl="2" algn="r" rtl="0">
              <a:buNone/>
              <a:defRPr sz="1000">
                <a:solidFill>
                  <a:schemeClr val="lt2"/>
                </a:solidFill>
                <a:latin typeface="Roboto"/>
                <a:ea typeface="Roboto"/>
                <a:cs typeface="Roboto"/>
                <a:sym typeface="Roboto"/>
              </a:defRPr>
            </a:lvl3pPr>
            <a:lvl4pPr lvl="3" algn="r" rtl="0">
              <a:buNone/>
              <a:defRPr sz="1000">
                <a:solidFill>
                  <a:schemeClr val="lt2"/>
                </a:solidFill>
                <a:latin typeface="Roboto"/>
                <a:ea typeface="Roboto"/>
                <a:cs typeface="Roboto"/>
                <a:sym typeface="Roboto"/>
              </a:defRPr>
            </a:lvl4pPr>
            <a:lvl5pPr lvl="4" algn="r" rtl="0">
              <a:buNone/>
              <a:defRPr sz="1000">
                <a:solidFill>
                  <a:schemeClr val="lt2"/>
                </a:solidFill>
                <a:latin typeface="Roboto"/>
                <a:ea typeface="Roboto"/>
                <a:cs typeface="Roboto"/>
                <a:sym typeface="Roboto"/>
              </a:defRPr>
            </a:lvl5pPr>
            <a:lvl6pPr lvl="5" algn="r" rtl="0">
              <a:buNone/>
              <a:defRPr sz="1000">
                <a:solidFill>
                  <a:schemeClr val="lt2"/>
                </a:solidFill>
                <a:latin typeface="Roboto"/>
                <a:ea typeface="Roboto"/>
                <a:cs typeface="Roboto"/>
                <a:sym typeface="Roboto"/>
              </a:defRPr>
            </a:lvl6pPr>
            <a:lvl7pPr lvl="6" algn="r" rtl="0">
              <a:buNone/>
              <a:defRPr sz="1000">
                <a:solidFill>
                  <a:schemeClr val="lt2"/>
                </a:solidFill>
                <a:latin typeface="Roboto"/>
                <a:ea typeface="Roboto"/>
                <a:cs typeface="Roboto"/>
                <a:sym typeface="Roboto"/>
              </a:defRPr>
            </a:lvl7pPr>
            <a:lvl8pPr lvl="7" algn="r" rtl="0">
              <a:buNone/>
              <a:defRPr sz="1000">
                <a:solidFill>
                  <a:schemeClr val="lt2"/>
                </a:solidFill>
                <a:latin typeface="Roboto"/>
                <a:ea typeface="Roboto"/>
                <a:cs typeface="Roboto"/>
                <a:sym typeface="Roboto"/>
              </a:defRPr>
            </a:lvl8pPr>
            <a:lvl9pPr lvl="8" algn="r" rtl="0">
              <a:buNone/>
              <a:defRPr sz="1000">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3"/>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latin typeface="Montserrat"/>
                <a:ea typeface="Montserrat"/>
                <a:cs typeface="Montserrat"/>
                <a:sym typeface="Montserrat"/>
              </a:rPr>
              <a:t>JHU Accountability Board</a:t>
            </a:r>
            <a:endParaRPr>
              <a:latin typeface="Montserrat"/>
              <a:ea typeface="Montserrat"/>
              <a:cs typeface="Montserrat"/>
              <a:sym typeface="Montserrat"/>
            </a:endParaRPr>
          </a:p>
        </p:txBody>
      </p:sp>
      <p:sp>
        <p:nvSpPr>
          <p:cNvPr id="68" name="Google Shape;68;p13"/>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Board Retreat and Values Exploration</a:t>
            </a:r>
            <a:endParaRPr dirty="0"/>
          </a:p>
        </p:txBody>
      </p:sp>
      <p:sp>
        <p:nvSpPr>
          <p:cNvPr id="69" name="Google Shape;69;p13"/>
          <p:cNvSpPr txBox="1"/>
          <p:nvPr/>
        </p:nvSpPr>
        <p:spPr>
          <a:xfrm>
            <a:off x="86575" y="4789500"/>
            <a:ext cx="30000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t>©Kei-Impact Group, LLC 2022</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2"/>
          <p:cNvSpPr txBox="1">
            <a:spLocks noGrp="1"/>
          </p:cNvSpPr>
          <p:nvPr>
            <p:ph type="title"/>
          </p:nvPr>
        </p:nvSpPr>
        <p:spPr>
          <a:xfrm>
            <a:off x="181050" y="1193050"/>
            <a:ext cx="2808000" cy="2245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300"/>
              <a:t>Gratitude </a:t>
            </a:r>
            <a:endParaRPr sz="3300"/>
          </a:p>
          <a:p>
            <a:pPr marL="0" lvl="0" indent="0" algn="l" rtl="0">
              <a:spcBef>
                <a:spcPts val="0"/>
              </a:spcBef>
              <a:spcAft>
                <a:spcPts val="0"/>
              </a:spcAft>
              <a:buNone/>
            </a:pPr>
            <a:r>
              <a:rPr lang="en" sz="2400"/>
              <a:t>to those who came to the retreat and contributed to this content.</a:t>
            </a:r>
            <a:endParaRPr sz="2400"/>
          </a:p>
        </p:txBody>
      </p:sp>
      <p:sp>
        <p:nvSpPr>
          <p:cNvPr id="157" name="Google Shape;157;p22"/>
          <p:cNvSpPr txBox="1">
            <a:spLocks noGrp="1"/>
          </p:cNvSpPr>
          <p:nvPr>
            <p:ph type="title"/>
          </p:nvPr>
        </p:nvSpPr>
        <p:spPr>
          <a:xfrm>
            <a:off x="4514350" y="336775"/>
            <a:ext cx="3043800" cy="4090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700">
                <a:solidFill>
                  <a:schemeClr val="dk2"/>
                </a:solidFill>
              </a:rPr>
              <a:t>Sonya</a:t>
            </a:r>
            <a:endParaRPr sz="2700">
              <a:solidFill>
                <a:schemeClr val="dk2"/>
              </a:solidFill>
            </a:endParaRPr>
          </a:p>
          <a:p>
            <a:pPr marL="0" lvl="0" indent="0" algn="l" rtl="0">
              <a:spcBef>
                <a:spcPts val="0"/>
              </a:spcBef>
              <a:spcAft>
                <a:spcPts val="0"/>
              </a:spcAft>
              <a:buNone/>
            </a:pPr>
            <a:r>
              <a:rPr lang="en" sz="2700">
                <a:solidFill>
                  <a:schemeClr val="dk2"/>
                </a:solidFill>
              </a:rPr>
              <a:t>Cynthia</a:t>
            </a:r>
            <a:endParaRPr sz="2700">
              <a:solidFill>
                <a:schemeClr val="dk2"/>
              </a:solidFill>
            </a:endParaRPr>
          </a:p>
          <a:p>
            <a:pPr marL="0" lvl="0" indent="0" algn="l" rtl="0">
              <a:spcBef>
                <a:spcPts val="0"/>
              </a:spcBef>
              <a:spcAft>
                <a:spcPts val="0"/>
              </a:spcAft>
              <a:buNone/>
            </a:pPr>
            <a:r>
              <a:rPr lang="en" sz="2700">
                <a:solidFill>
                  <a:schemeClr val="dk2"/>
                </a:solidFill>
              </a:rPr>
              <a:t>Terri</a:t>
            </a:r>
            <a:endParaRPr sz="2700">
              <a:solidFill>
                <a:schemeClr val="dk2"/>
              </a:solidFill>
            </a:endParaRPr>
          </a:p>
          <a:p>
            <a:pPr marL="0" lvl="0" indent="0" algn="l" rtl="0">
              <a:spcBef>
                <a:spcPts val="0"/>
              </a:spcBef>
              <a:spcAft>
                <a:spcPts val="0"/>
              </a:spcAft>
              <a:buNone/>
            </a:pPr>
            <a:r>
              <a:rPr lang="en" sz="2700">
                <a:solidFill>
                  <a:schemeClr val="dk2"/>
                </a:solidFill>
              </a:rPr>
              <a:t>Doris</a:t>
            </a:r>
            <a:endParaRPr sz="2700">
              <a:solidFill>
                <a:schemeClr val="dk2"/>
              </a:solidFill>
            </a:endParaRPr>
          </a:p>
          <a:p>
            <a:pPr marL="0" lvl="0" indent="0" algn="l" rtl="0">
              <a:spcBef>
                <a:spcPts val="0"/>
              </a:spcBef>
              <a:spcAft>
                <a:spcPts val="0"/>
              </a:spcAft>
              <a:buNone/>
            </a:pPr>
            <a:r>
              <a:rPr lang="en" sz="2700">
                <a:solidFill>
                  <a:schemeClr val="dk2"/>
                </a:solidFill>
              </a:rPr>
              <a:t>Lori </a:t>
            </a:r>
            <a:endParaRPr sz="2700">
              <a:solidFill>
                <a:schemeClr val="dk2"/>
              </a:solidFill>
            </a:endParaRPr>
          </a:p>
          <a:p>
            <a:pPr marL="0" lvl="0" indent="0" algn="l" rtl="0">
              <a:spcBef>
                <a:spcPts val="0"/>
              </a:spcBef>
              <a:spcAft>
                <a:spcPts val="0"/>
              </a:spcAft>
              <a:buNone/>
            </a:pPr>
            <a:r>
              <a:rPr lang="en" sz="2700">
                <a:solidFill>
                  <a:schemeClr val="dk2"/>
                </a:solidFill>
              </a:rPr>
              <a:t>Micheal</a:t>
            </a:r>
            <a:endParaRPr sz="2700">
              <a:solidFill>
                <a:schemeClr val="dk2"/>
              </a:solidFill>
            </a:endParaRPr>
          </a:p>
          <a:p>
            <a:pPr marL="0" lvl="0" indent="0" algn="l" rtl="0">
              <a:spcBef>
                <a:spcPts val="0"/>
              </a:spcBef>
              <a:spcAft>
                <a:spcPts val="0"/>
              </a:spcAft>
              <a:buNone/>
            </a:pPr>
            <a:r>
              <a:rPr lang="en" sz="2700">
                <a:solidFill>
                  <a:schemeClr val="dk2"/>
                </a:solidFill>
              </a:rPr>
              <a:t>Edward</a:t>
            </a:r>
            <a:endParaRPr sz="2700">
              <a:solidFill>
                <a:schemeClr val="dk2"/>
              </a:solidFill>
            </a:endParaRPr>
          </a:p>
          <a:p>
            <a:pPr marL="0" lvl="0" indent="0" algn="l" rtl="0">
              <a:spcBef>
                <a:spcPts val="0"/>
              </a:spcBef>
              <a:spcAft>
                <a:spcPts val="0"/>
              </a:spcAft>
              <a:buNone/>
            </a:pPr>
            <a:r>
              <a:rPr lang="en" sz="2700">
                <a:solidFill>
                  <a:schemeClr val="dk2"/>
                </a:solidFill>
              </a:rPr>
              <a:t>LaTicia </a:t>
            </a:r>
            <a:endParaRPr sz="2700">
              <a:solidFill>
                <a:schemeClr val="dk2"/>
              </a:solidFill>
            </a:endParaRPr>
          </a:p>
          <a:p>
            <a:pPr marL="0" lvl="0" indent="0" algn="l" rtl="0">
              <a:spcBef>
                <a:spcPts val="0"/>
              </a:spcBef>
              <a:spcAft>
                <a:spcPts val="0"/>
              </a:spcAft>
              <a:buNone/>
            </a:pPr>
            <a:r>
              <a:rPr lang="en" sz="2700">
                <a:solidFill>
                  <a:schemeClr val="dk2"/>
                </a:solidFill>
              </a:rPr>
              <a:t>Gus </a:t>
            </a:r>
            <a:endParaRPr sz="2700">
              <a:solidFill>
                <a:schemeClr val="dk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Google Shape;162;p23" descr="Overhead shot of young people sitting on a boardwalk"/>
          <p:cNvPicPr preferRelativeResize="0"/>
          <p:nvPr/>
        </p:nvPicPr>
        <p:blipFill rotWithShape="1">
          <a:blip r:embed="rId3">
            <a:alphaModFix/>
          </a:blip>
          <a:srcRect t="8630" r="1254" b="8063"/>
          <a:stretch/>
        </p:blipFill>
        <p:spPr>
          <a:xfrm>
            <a:off x="-30675" y="0"/>
            <a:ext cx="9174676" cy="5143501"/>
          </a:xfrm>
          <a:prstGeom prst="rect">
            <a:avLst/>
          </a:prstGeom>
          <a:noFill/>
          <a:ln>
            <a:noFill/>
          </a:ln>
        </p:spPr>
      </p:pic>
      <p:sp>
        <p:nvSpPr>
          <p:cNvPr id="163" name="Google Shape;163;p23"/>
          <p:cNvSpPr txBox="1">
            <a:spLocks noGrp="1"/>
          </p:cNvSpPr>
          <p:nvPr>
            <p:ph type="title"/>
          </p:nvPr>
        </p:nvSpPr>
        <p:spPr>
          <a:xfrm>
            <a:off x="252738" y="1329025"/>
            <a:ext cx="8638500" cy="2182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b="1"/>
              <a:t>Provided by:</a:t>
            </a:r>
            <a:endParaRPr sz="3000" b="1"/>
          </a:p>
          <a:p>
            <a:pPr marL="0" lvl="0" indent="0" algn="ctr" rtl="0">
              <a:spcBef>
                <a:spcPts val="1000"/>
              </a:spcBef>
              <a:spcAft>
                <a:spcPts val="0"/>
              </a:spcAft>
              <a:buNone/>
            </a:pPr>
            <a:r>
              <a:rPr lang="en" sz="2100" b="1"/>
              <a:t>Keilah A. Jacques</a:t>
            </a:r>
            <a:endParaRPr sz="2100" b="1"/>
          </a:p>
          <a:p>
            <a:pPr marL="0" lvl="0" indent="0" algn="ctr" rtl="0">
              <a:spcBef>
                <a:spcPts val="1000"/>
              </a:spcBef>
              <a:spcAft>
                <a:spcPts val="0"/>
              </a:spcAft>
              <a:buNone/>
            </a:pPr>
            <a:r>
              <a:rPr lang="en" sz="2100" b="1"/>
              <a:t>Kei-Impact Group</a:t>
            </a:r>
            <a:endParaRPr sz="2100" b="1"/>
          </a:p>
          <a:p>
            <a:pPr marL="0" lvl="0" indent="0" algn="ctr" rtl="0">
              <a:spcBef>
                <a:spcPts val="1000"/>
              </a:spcBef>
              <a:spcAft>
                <a:spcPts val="1000"/>
              </a:spcAft>
              <a:buNone/>
            </a:pPr>
            <a:r>
              <a:rPr lang="en" sz="2100" b="1"/>
              <a:t>Keilah.Jacques@gmail.com</a:t>
            </a:r>
            <a:endParaRPr sz="2100" b="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The session frame</a:t>
            </a:r>
            <a:endParaRPr/>
          </a:p>
        </p:txBody>
      </p:sp>
      <p:sp>
        <p:nvSpPr>
          <p:cNvPr id="75" name="Google Shape;75;p14"/>
          <p:cNvSpPr txBox="1">
            <a:spLocks noGrp="1"/>
          </p:cNvSpPr>
          <p:nvPr>
            <p:ph type="body" idx="1"/>
          </p:nvPr>
        </p:nvSpPr>
        <p:spPr>
          <a:xfrm>
            <a:off x="471900" y="1919075"/>
            <a:ext cx="8034600" cy="2710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b="1" i="1" dirty="0"/>
              <a:t>Values </a:t>
            </a:r>
            <a:r>
              <a:rPr lang="en" sz="1800" dirty="0"/>
              <a:t>are our motivating and organizing principles, often provided for us through socialization experiences in our families, communities, and the larger society. </a:t>
            </a:r>
            <a:endParaRPr sz="1800" dirty="0"/>
          </a:p>
          <a:p>
            <a:pPr marL="457200" lvl="0" indent="-342900" algn="l" rtl="0">
              <a:spcBef>
                <a:spcPts val="0"/>
              </a:spcBef>
              <a:spcAft>
                <a:spcPts val="0"/>
              </a:spcAft>
              <a:buSzPts val="1800"/>
              <a:buChar char="●"/>
            </a:pPr>
            <a:r>
              <a:rPr lang="en" sz="1800" dirty="0"/>
              <a:t>Values guide our beliefs, standards, judgments, and motivations.</a:t>
            </a:r>
            <a:endParaRPr sz="1800" dirty="0"/>
          </a:p>
          <a:p>
            <a:pPr marL="457200" lvl="0" indent="-342900" algn="l" rtl="0">
              <a:spcBef>
                <a:spcPts val="0"/>
              </a:spcBef>
              <a:spcAft>
                <a:spcPts val="0"/>
              </a:spcAft>
              <a:buSzPts val="1800"/>
              <a:buChar char="●"/>
            </a:pPr>
            <a:r>
              <a:rPr lang="en" sz="1800" dirty="0"/>
              <a:t>Most of us don’t have the luxury of identifying them let alone identifying the values we share with others when working in teams and groups</a:t>
            </a:r>
            <a:endParaRPr sz="1800" dirty="0"/>
          </a:p>
          <a:p>
            <a:pPr marL="0" lvl="0" indent="0" algn="l" rtl="0">
              <a:spcBef>
                <a:spcPts val="1600"/>
              </a:spcBef>
              <a:spcAft>
                <a:spcPts val="1600"/>
              </a:spcAft>
              <a:buNone/>
            </a:pPr>
            <a:endParaRPr sz="1800" dirty="0"/>
          </a:p>
        </p:txBody>
      </p:sp>
      <p:cxnSp>
        <p:nvCxnSpPr>
          <p:cNvPr id="76" name="Google Shape;76;p14"/>
          <p:cNvCxnSpPr/>
          <p:nvPr/>
        </p:nvCxnSpPr>
        <p:spPr>
          <a:xfrm rot="10800000">
            <a:off x="509400" y="4552050"/>
            <a:ext cx="8147100" cy="0"/>
          </a:xfrm>
          <a:prstGeom prst="straightConnector1">
            <a:avLst/>
          </a:prstGeom>
          <a:noFill/>
          <a:ln w="19050" cap="flat" cmpd="sng">
            <a:solidFill>
              <a:schemeClr val="dk1"/>
            </a:solidFill>
            <a:prstDash val="dot"/>
            <a:round/>
            <a:headEnd type="none" w="med" len="med"/>
            <a:tailEnd type="none" w="med" len="med"/>
          </a:ln>
        </p:spPr>
      </p:cxnSp>
      <p:sp>
        <p:nvSpPr>
          <p:cNvPr id="77" name="Google Shape;77;p14"/>
          <p:cNvSpPr txBox="1"/>
          <p:nvPr/>
        </p:nvSpPr>
        <p:spPr>
          <a:xfrm>
            <a:off x="6144000" y="4789500"/>
            <a:ext cx="3000000" cy="3540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1100"/>
              <a:t>©Kei-Impact Group, LLC 2022</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5"/>
          <p:cNvSpPr/>
          <p:nvPr/>
        </p:nvSpPr>
        <p:spPr>
          <a:xfrm>
            <a:off x="0" y="0"/>
            <a:ext cx="9161100" cy="2484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5"/>
          <p:cNvSpPr txBox="1">
            <a:spLocks noGrp="1"/>
          </p:cNvSpPr>
          <p:nvPr>
            <p:ph type="title" idx="4294967295"/>
          </p:nvPr>
        </p:nvSpPr>
        <p:spPr>
          <a:xfrm>
            <a:off x="311700" y="133550"/>
            <a:ext cx="8520600" cy="1012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dk2"/>
                </a:solidFill>
              </a:rPr>
              <a:t>Who was at the table</a:t>
            </a:r>
            <a:endParaRPr>
              <a:solidFill>
                <a:schemeClr val="dk2"/>
              </a:solidFill>
            </a:endParaRPr>
          </a:p>
          <a:p>
            <a:pPr marL="0" lvl="0" indent="0" algn="ctr" rtl="0">
              <a:spcBef>
                <a:spcPts val="400"/>
              </a:spcBef>
              <a:spcAft>
                <a:spcPts val="400"/>
              </a:spcAft>
              <a:buNone/>
            </a:pPr>
            <a:r>
              <a:rPr lang="en" sz="1600" i="1">
                <a:solidFill>
                  <a:schemeClr val="dk2"/>
                </a:solidFill>
              </a:rPr>
              <a:t>Answer the question, “Why are we the ones to solve the problem we identified?”</a:t>
            </a:r>
            <a:endParaRPr sz="1600" i="1">
              <a:solidFill>
                <a:schemeClr val="dk2"/>
              </a:solidFill>
            </a:endParaRPr>
          </a:p>
        </p:txBody>
      </p:sp>
      <p:sp>
        <p:nvSpPr>
          <p:cNvPr id="84" name="Google Shape;84;p15"/>
          <p:cNvSpPr txBox="1">
            <a:spLocks noGrp="1"/>
          </p:cNvSpPr>
          <p:nvPr>
            <p:ph type="title" idx="4294967295"/>
          </p:nvPr>
        </p:nvSpPr>
        <p:spPr>
          <a:xfrm>
            <a:off x="234582" y="3160237"/>
            <a:ext cx="2022300" cy="1059313"/>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600" dirty="0"/>
              <a:t>People who are committed to learning and change.</a:t>
            </a:r>
            <a:endParaRPr sz="1600" dirty="0"/>
          </a:p>
        </p:txBody>
      </p:sp>
      <p:sp>
        <p:nvSpPr>
          <p:cNvPr id="85" name="Google Shape;85;p15"/>
          <p:cNvSpPr txBox="1">
            <a:spLocks noGrp="1"/>
          </p:cNvSpPr>
          <p:nvPr>
            <p:ph type="title" idx="4294967295"/>
          </p:nvPr>
        </p:nvSpPr>
        <p:spPr>
          <a:xfrm>
            <a:off x="2449668" y="3400543"/>
            <a:ext cx="2022300" cy="885375"/>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600" dirty="0"/>
              <a:t>People who are committed to systems of care and accountability.</a:t>
            </a:r>
            <a:endParaRPr sz="1600" dirty="0"/>
          </a:p>
        </p:txBody>
      </p:sp>
      <p:sp>
        <p:nvSpPr>
          <p:cNvPr id="86" name="Google Shape;86;p15"/>
          <p:cNvSpPr txBox="1">
            <a:spLocks noGrp="1"/>
          </p:cNvSpPr>
          <p:nvPr>
            <p:ph type="title" idx="4294967295"/>
          </p:nvPr>
        </p:nvSpPr>
        <p:spPr>
          <a:xfrm>
            <a:off x="4631011" y="3309869"/>
            <a:ext cx="2089785" cy="97605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600" dirty="0"/>
              <a:t>People who are committed to naming and framing what is possible.</a:t>
            </a:r>
            <a:endParaRPr sz="1600" dirty="0"/>
          </a:p>
        </p:txBody>
      </p:sp>
      <p:sp>
        <p:nvSpPr>
          <p:cNvPr id="87" name="Google Shape;87;p15"/>
          <p:cNvSpPr txBox="1">
            <a:spLocks noGrp="1"/>
          </p:cNvSpPr>
          <p:nvPr>
            <p:ph type="title" idx="4294967295"/>
          </p:nvPr>
        </p:nvSpPr>
        <p:spPr>
          <a:xfrm>
            <a:off x="6879840" y="3797893"/>
            <a:ext cx="2022300" cy="661963"/>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600" dirty="0"/>
              <a:t>People committed to protecting and guiding the future of the Baltimore Community. </a:t>
            </a:r>
            <a:endParaRPr sz="1600" dirty="0"/>
          </a:p>
        </p:txBody>
      </p:sp>
      <p:pic>
        <p:nvPicPr>
          <p:cNvPr id="88" name="Google Shape;88;p15"/>
          <p:cNvPicPr preferRelativeResize="0"/>
          <p:nvPr/>
        </p:nvPicPr>
        <p:blipFill rotWithShape="1">
          <a:blip r:embed="rId3">
            <a:alphaModFix/>
          </a:blip>
          <a:srcRect l="18982" t="13706" b="31248"/>
          <a:stretch/>
        </p:blipFill>
        <p:spPr>
          <a:xfrm>
            <a:off x="523625" y="1435100"/>
            <a:ext cx="1644300" cy="1676100"/>
          </a:xfrm>
          <a:prstGeom prst="flowChartConnector">
            <a:avLst/>
          </a:prstGeom>
          <a:noFill/>
          <a:ln>
            <a:noFill/>
          </a:ln>
        </p:spPr>
      </p:pic>
      <p:pic>
        <p:nvPicPr>
          <p:cNvPr id="89" name="Google Shape;89;p15"/>
          <p:cNvPicPr preferRelativeResize="0"/>
          <p:nvPr/>
        </p:nvPicPr>
        <p:blipFill rotWithShape="1">
          <a:blip r:embed="rId4">
            <a:alphaModFix/>
          </a:blip>
          <a:srcRect l="15376" t="14660" b="29808"/>
          <a:stretch/>
        </p:blipFill>
        <p:spPr>
          <a:xfrm>
            <a:off x="7091375" y="1333026"/>
            <a:ext cx="1740900" cy="1713900"/>
          </a:xfrm>
          <a:prstGeom prst="flowChartConnector">
            <a:avLst/>
          </a:prstGeom>
          <a:noFill/>
          <a:ln>
            <a:noFill/>
          </a:ln>
        </p:spPr>
      </p:pic>
      <p:pic>
        <p:nvPicPr>
          <p:cNvPr id="90" name="Google Shape;90;p15"/>
          <p:cNvPicPr preferRelativeResize="0"/>
          <p:nvPr/>
        </p:nvPicPr>
        <p:blipFill rotWithShape="1">
          <a:blip r:embed="rId5">
            <a:alphaModFix/>
          </a:blip>
          <a:srcRect b="34136"/>
          <a:stretch/>
        </p:blipFill>
        <p:spPr>
          <a:xfrm>
            <a:off x="4845289" y="1333025"/>
            <a:ext cx="1816500" cy="1795200"/>
          </a:xfrm>
          <a:prstGeom prst="flowChartConnector">
            <a:avLst/>
          </a:prstGeom>
          <a:noFill/>
          <a:ln>
            <a:noFill/>
          </a:ln>
        </p:spPr>
      </p:pic>
      <p:pic>
        <p:nvPicPr>
          <p:cNvPr id="91" name="Google Shape;91;p15"/>
          <p:cNvPicPr preferRelativeResize="0"/>
          <p:nvPr/>
        </p:nvPicPr>
        <p:blipFill rotWithShape="1">
          <a:blip r:embed="rId6">
            <a:alphaModFix/>
          </a:blip>
          <a:srcRect t="30593" r="38114" b="31331"/>
          <a:stretch/>
        </p:blipFill>
        <p:spPr>
          <a:xfrm>
            <a:off x="2599200" y="1434800"/>
            <a:ext cx="1816500" cy="1676700"/>
          </a:xfrm>
          <a:prstGeom prst="ellipse">
            <a:avLst/>
          </a:prstGeom>
          <a:noFill/>
          <a:ln>
            <a:noFill/>
          </a:ln>
        </p:spPr>
      </p:pic>
      <p:sp>
        <p:nvSpPr>
          <p:cNvPr id="92" name="Google Shape;92;p15"/>
          <p:cNvSpPr txBox="1"/>
          <p:nvPr/>
        </p:nvSpPr>
        <p:spPr>
          <a:xfrm>
            <a:off x="6144000" y="4789500"/>
            <a:ext cx="3000000" cy="3540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1100"/>
              <a:t>©Kei-Impact Group, LLC 2022</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6"/>
          <p:cNvSpPr txBox="1">
            <a:spLocks noGrp="1"/>
          </p:cNvSpPr>
          <p:nvPr>
            <p:ph type="title"/>
          </p:nvPr>
        </p:nvSpPr>
        <p:spPr>
          <a:xfrm>
            <a:off x="185475" y="526350"/>
            <a:ext cx="5715900" cy="409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700" b="1" dirty="0"/>
              <a:t>Goal: </a:t>
            </a:r>
            <a:r>
              <a:rPr lang="en" sz="2700" dirty="0"/>
              <a:t>Develop shared values that will help us understand what we are collectively motivated </a:t>
            </a:r>
            <a:endParaRPr sz="2700" dirty="0"/>
          </a:p>
        </p:txBody>
      </p:sp>
      <p:pic>
        <p:nvPicPr>
          <p:cNvPr id="98" name="Google Shape;98;p16"/>
          <p:cNvPicPr preferRelativeResize="0"/>
          <p:nvPr/>
        </p:nvPicPr>
        <p:blipFill>
          <a:blip r:embed="rId3">
            <a:alphaModFix/>
          </a:blip>
          <a:stretch>
            <a:fillRect/>
          </a:stretch>
        </p:blipFill>
        <p:spPr>
          <a:xfrm>
            <a:off x="5794050" y="152400"/>
            <a:ext cx="3225014" cy="4838702"/>
          </a:xfrm>
          <a:prstGeom prst="rect">
            <a:avLst/>
          </a:prstGeom>
          <a:noFill/>
          <a:ln>
            <a:noFill/>
          </a:ln>
        </p:spPr>
      </p:pic>
      <p:sp>
        <p:nvSpPr>
          <p:cNvPr id="99" name="Google Shape;99;p16"/>
          <p:cNvSpPr txBox="1"/>
          <p:nvPr/>
        </p:nvSpPr>
        <p:spPr>
          <a:xfrm>
            <a:off x="6144000" y="4883850"/>
            <a:ext cx="3000000" cy="3540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1100"/>
              <a:t>©Kei-Impact Group, LLC 2022</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7"/>
          <p:cNvSpPr txBox="1">
            <a:spLocks noGrp="1"/>
          </p:cNvSpPr>
          <p:nvPr>
            <p:ph type="body" idx="2"/>
          </p:nvPr>
        </p:nvSpPr>
        <p:spPr>
          <a:xfrm>
            <a:off x="4679850" y="979400"/>
            <a:ext cx="2169900" cy="28857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600"/>
              <a:t>Justice</a:t>
            </a:r>
            <a:endParaRPr sz="1600"/>
          </a:p>
          <a:p>
            <a:pPr marL="0" lvl="0" indent="0" algn="l" rtl="0">
              <a:lnSpc>
                <a:spcPct val="115000"/>
              </a:lnSpc>
              <a:spcBef>
                <a:spcPts val="0"/>
              </a:spcBef>
              <a:spcAft>
                <a:spcPts val="0"/>
              </a:spcAft>
              <a:buNone/>
            </a:pPr>
            <a:r>
              <a:rPr lang="en" sz="1500"/>
              <a:t>Genuineness</a:t>
            </a:r>
            <a:endParaRPr sz="1500"/>
          </a:p>
          <a:p>
            <a:pPr marL="0" lvl="0" indent="0" algn="l" rtl="0">
              <a:lnSpc>
                <a:spcPct val="115000"/>
              </a:lnSpc>
              <a:spcBef>
                <a:spcPts val="0"/>
              </a:spcBef>
              <a:spcAft>
                <a:spcPts val="0"/>
              </a:spcAft>
              <a:buNone/>
            </a:pPr>
            <a:r>
              <a:rPr lang="en" sz="1500"/>
              <a:t>Caring</a:t>
            </a:r>
            <a:endParaRPr sz="1500"/>
          </a:p>
          <a:p>
            <a:pPr marL="0" lvl="0" indent="0" algn="l" rtl="0">
              <a:lnSpc>
                <a:spcPct val="115000"/>
              </a:lnSpc>
              <a:spcBef>
                <a:spcPts val="0"/>
              </a:spcBef>
              <a:spcAft>
                <a:spcPts val="0"/>
              </a:spcAft>
              <a:buNone/>
            </a:pPr>
            <a:r>
              <a:rPr lang="en" sz="1500"/>
              <a:t>Stability</a:t>
            </a:r>
            <a:endParaRPr sz="1500"/>
          </a:p>
          <a:p>
            <a:pPr marL="0" lvl="0" indent="0" algn="l" rtl="0">
              <a:lnSpc>
                <a:spcPct val="115000"/>
              </a:lnSpc>
              <a:spcBef>
                <a:spcPts val="0"/>
              </a:spcBef>
              <a:spcAft>
                <a:spcPts val="0"/>
              </a:spcAft>
              <a:buNone/>
            </a:pPr>
            <a:r>
              <a:rPr lang="en" sz="1500"/>
              <a:t>Dependability</a:t>
            </a:r>
            <a:endParaRPr sz="1500"/>
          </a:p>
          <a:p>
            <a:pPr marL="0" lvl="0" indent="0" algn="l" rtl="0">
              <a:lnSpc>
                <a:spcPct val="100000"/>
              </a:lnSpc>
              <a:spcBef>
                <a:spcPts val="0"/>
              </a:spcBef>
              <a:spcAft>
                <a:spcPts val="0"/>
              </a:spcAft>
              <a:buNone/>
            </a:pPr>
            <a:r>
              <a:rPr lang="en" sz="1500"/>
              <a:t>Flexibility</a:t>
            </a:r>
            <a:endParaRPr sz="1500"/>
          </a:p>
          <a:p>
            <a:pPr marL="0" lvl="0" indent="0" algn="l" rtl="0">
              <a:lnSpc>
                <a:spcPct val="100000"/>
              </a:lnSpc>
              <a:spcBef>
                <a:spcPts val="0"/>
              </a:spcBef>
              <a:spcAft>
                <a:spcPts val="0"/>
              </a:spcAft>
              <a:buNone/>
            </a:pPr>
            <a:r>
              <a:rPr lang="en" sz="1500"/>
              <a:t>Non-conformity</a:t>
            </a:r>
            <a:endParaRPr sz="1500"/>
          </a:p>
          <a:p>
            <a:pPr marL="0" lvl="0" indent="0" algn="l" rtl="0">
              <a:lnSpc>
                <a:spcPct val="100000"/>
              </a:lnSpc>
              <a:spcBef>
                <a:spcPts val="0"/>
              </a:spcBef>
              <a:spcAft>
                <a:spcPts val="0"/>
              </a:spcAft>
              <a:buNone/>
            </a:pPr>
            <a:r>
              <a:rPr lang="en" sz="1600"/>
              <a:t>Integrity</a:t>
            </a:r>
            <a:endParaRPr sz="1500"/>
          </a:p>
          <a:p>
            <a:pPr marL="0" lvl="0" indent="0" algn="l" rtl="0">
              <a:lnSpc>
                <a:spcPct val="100000"/>
              </a:lnSpc>
              <a:spcBef>
                <a:spcPts val="0"/>
              </a:spcBef>
              <a:spcAft>
                <a:spcPts val="0"/>
              </a:spcAft>
              <a:buNone/>
            </a:pPr>
            <a:endParaRPr sz="1500"/>
          </a:p>
          <a:p>
            <a:pPr marL="0" lvl="0" indent="0" algn="l" rtl="0">
              <a:lnSpc>
                <a:spcPct val="100000"/>
              </a:lnSpc>
              <a:spcBef>
                <a:spcPts val="0"/>
              </a:spcBef>
              <a:spcAft>
                <a:spcPts val="0"/>
              </a:spcAft>
              <a:buNone/>
            </a:pPr>
            <a:endParaRPr sz="1600"/>
          </a:p>
          <a:p>
            <a:pPr marL="0" lvl="0" indent="0" algn="l" rtl="0">
              <a:lnSpc>
                <a:spcPct val="100000"/>
              </a:lnSpc>
              <a:spcBef>
                <a:spcPts val="0"/>
              </a:spcBef>
              <a:spcAft>
                <a:spcPts val="0"/>
              </a:spcAft>
              <a:buNone/>
            </a:pPr>
            <a:endParaRPr sz="1600"/>
          </a:p>
          <a:p>
            <a:pPr marL="0" lvl="0" indent="0" algn="l" rtl="0">
              <a:lnSpc>
                <a:spcPct val="100000"/>
              </a:lnSpc>
              <a:spcBef>
                <a:spcPts val="0"/>
              </a:spcBef>
              <a:spcAft>
                <a:spcPts val="0"/>
              </a:spcAft>
              <a:buNone/>
            </a:pPr>
            <a:endParaRPr sz="1600"/>
          </a:p>
        </p:txBody>
      </p:sp>
      <p:pic>
        <p:nvPicPr>
          <p:cNvPr id="105" name="Google Shape;105;p17"/>
          <p:cNvPicPr preferRelativeResize="0"/>
          <p:nvPr/>
        </p:nvPicPr>
        <p:blipFill>
          <a:blip r:embed="rId3">
            <a:alphaModFix/>
          </a:blip>
          <a:stretch>
            <a:fillRect/>
          </a:stretch>
        </p:blipFill>
        <p:spPr>
          <a:xfrm>
            <a:off x="0" y="979400"/>
            <a:ext cx="4572001" cy="3068675"/>
          </a:xfrm>
          <a:prstGeom prst="rect">
            <a:avLst/>
          </a:prstGeom>
          <a:noFill/>
          <a:ln>
            <a:noFill/>
          </a:ln>
        </p:spPr>
      </p:pic>
      <p:sp>
        <p:nvSpPr>
          <p:cNvPr id="106" name="Google Shape;106;p17"/>
          <p:cNvSpPr txBox="1">
            <a:spLocks noGrp="1"/>
          </p:cNvSpPr>
          <p:nvPr>
            <p:ph type="title"/>
          </p:nvPr>
        </p:nvSpPr>
        <p:spPr>
          <a:xfrm>
            <a:off x="347225" y="1440850"/>
            <a:ext cx="4045200" cy="148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rPr>
              <a:t>Individual values brought into focus</a:t>
            </a:r>
            <a:endParaRPr>
              <a:solidFill>
                <a:schemeClr val="lt1"/>
              </a:solidFill>
            </a:endParaRPr>
          </a:p>
        </p:txBody>
      </p:sp>
      <p:sp>
        <p:nvSpPr>
          <p:cNvPr id="107" name="Google Shape;107;p17"/>
          <p:cNvSpPr txBox="1">
            <a:spLocks noGrp="1"/>
          </p:cNvSpPr>
          <p:nvPr>
            <p:ph type="body" idx="2"/>
          </p:nvPr>
        </p:nvSpPr>
        <p:spPr>
          <a:xfrm>
            <a:off x="6849750" y="600775"/>
            <a:ext cx="2169900" cy="2712900"/>
          </a:xfrm>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sz="1500"/>
              <a:t>God’s Will</a:t>
            </a:r>
            <a:endParaRPr sz="1500"/>
          </a:p>
          <a:p>
            <a:pPr marL="0" lvl="0" indent="0" algn="l" rtl="0">
              <a:lnSpc>
                <a:spcPct val="100000"/>
              </a:lnSpc>
              <a:spcBef>
                <a:spcPts val="0"/>
              </a:spcBef>
              <a:spcAft>
                <a:spcPts val="0"/>
              </a:spcAft>
              <a:buNone/>
            </a:pPr>
            <a:r>
              <a:rPr lang="en" sz="1500"/>
              <a:t>Family</a:t>
            </a:r>
            <a:endParaRPr sz="1500"/>
          </a:p>
          <a:p>
            <a:pPr marL="0" lvl="0" indent="0" algn="l" rtl="0">
              <a:lnSpc>
                <a:spcPct val="100000"/>
              </a:lnSpc>
              <a:spcBef>
                <a:spcPts val="0"/>
              </a:spcBef>
              <a:spcAft>
                <a:spcPts val="0"/>
              </a:spcAft>
              <a:buNone/>
            </a:pPr>
            <a:r>
              <a:rPr lang="en" sz="1600"/>
              <a:t>Gratitude</a:t>
            </a:r>
            <a:endParaRPr sz="1600"/>
          </a:p>
          <a:p>
            <a:pPr marL="0" lvl="0" indent="0" algn="l" rtl="0">
              <a:lnSpc>
                <a:spcPct val="100000"/>
              </a:lnSpc>
              <a:spcBef>
                <a:spcPts val="0"/>
              </a:spcBef>
              <a:spcAft>
                <a:spcPts val="0"/>
              </a:spcAft>
              <a:buNone/>
            </a:pPr>
            <a:r>
              <a:rPr lang="en" sz="1600"/>
              <a:t>Autonomy</a:t>
            </a:r>
            <a:endParaRPr sz="1600"/>
          </a:p>
          <a:p>
            <a:pPr marL="0" lvl="0" indent="0" algn="l" rtl="0">
              <a:lnSpc>
                <a:spcPct val="100000"/>
              </a:lnSpc>
              <a:spcBef>
                <a:spcPts val="0"/>
              </a:spcBef>
              <a:spcAft>
                <a:spcPts val="0"/>
              </a:spcAft>
              <a:buNone/>
            </a:pPr>
            <a:r>
              <a:rPr lang="en" sz="1600"/>
              <a:t>Service</a:t>
            </a:r>
            <a:endParaRPr sz="1600"/>
          </a:p>
          <a:p>
            <a:pPr marL="0" lvl="0" indent="0" algn="l" rtl="0">
              <a:lnSpc>
                <a:spcPct val="100000"/>
              </a:lnSpc>
              <a:spcBef>
                <a:spcPts val="0"/>
              </a:spcBef>
              <a:spcAft>
                <a:spcPts val="0"/>
              </a:spcAft>
              <a:buNone/>
            </a:pPr>
            <a:r>
              <a:rPr lang="en" sz="1600"/>
              <a:t>Integrity Achievement</a:t>
            </a:r>
            <a:endParaRPr sz="1600"/>
          </a:p>
          <a:p>
            <a:pPr marL="0" lvl="0" indent="0" algn="l" rtl="0">
              <a:lnSpc>
                <a:spcPct val="100000"/>
              </a:lnSpc>
              <a:spcBef>
                <a:spcPts val="0"/>
              </a:spcBef>
              <a:spcAft>
                <a:spcPts val="0"/>
              </a:spcAft>
              <a:buNone/>
            </a:pPr>
            <a:r>
              <a:rPr lang="en" sz="1600"/>
              <a:t>Tolerance</a:t>
            </a:r>
            <a:endParaRPr sz="1600"/>
          </a:p>
          <a:p>
            <a:pPr marL="0" lvl="0" indent="0" algn="l" rtl="0">
              <a:lnSpc>
                <a:spcPct val="100000"/>
              </a:lnSpc>
              <a:spcBef>
                <a:spcPts val="0"/>
              </a:spcBef>
              <a:spcAft>
                <a:spcPts val="0"/>
              </a:spcAft>
              <a:buNone/>
            </a:pPr>
            <a:r>
              <a:rPr lang="en" sz="1600"/>
              <a:t>Accuracy</a:t>
            </a:r>
            <a:endParaRPr sz="1600"/>
          </a:p>
          <a:p>
            <a:pPr marL="0" lvl="0" indent="0" algn="l" rtl="0">
              <a:lnSpc>
                <a:spcPct val="100000"/>
              </a:lnSpc>
              <a:spcBef>
                <a:spcPts val="0"/>
              </a:spcBef>
              <a:spcAft>
                <a:spcPts val="0"/>
              </a:spcAft>
              <a:buNone/>
            </a:pPr>
            <a:endParaRPr/>
          </a:p>
        </p:txBody>
      </p:sp>
      <p:sp>
        <p:nvSpPr>
          <p:cNvPr id="108" name="Google Shape;108;p17"/>
          <p:cNvSpPr txBox="1"/>
          <p:nvPr/>
        </p:nvSpPr>
        <p:spPr>
          <a:xfrm>
            <a:off x="6144000" y="4789500"/>
            <a:ext cx="3000000" cy="3540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1100"/>
              <a:t>©Kei-Impact Group, LLC 2022</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8"/>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800"/>
              <a:t>Shared Values</a:t>
            </a:r>
            <a:endParaRPr sz="2800"/>
          </a:p>
        </p:txBody>
      </p:sp>
      <p:sp>
        <p:nvSpPr>
          <p:cNvPr id="114" name="Google Shape;114;p18"/>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900" dirty="0"/>
              <a:t>There are the values the group held that were similar or in relationship to each other.</a:t>
            </a:r>
            <a:endParaRPr sz="1500" dirty="0"/>
          </a:p>
        </p:txBody>
      </p:sp>
      <p:sp>
        <p:nvSpPr>
          <p:cNvPr id="115" name="Google Shape;115;p18"/>
          <p:cNvSpPr txBox="1">
            <a:spLocks noGrp="1"/>
          </p:cNvSpPr>
          <p:nvPr>
            <p:ph type="title"/>
          </p:nvPr>
        </p:nvSpPr>
        <p:spPr>
          <a:xfrm>
            <a:off x="4337500" y="130850"/>
            <a:ext cx="3753900" cy="962100"/>
          </a:xfrm>
          <a:prstGeom prst="rect">
            <a:avLst/>
          </a:prstGeom>
          <a:solidFill>
            <a:schemeClr val="accent5"/>
          </a:solidFill>
        </p:spPr>
        <p:txBody>
          <a:bodyPr spcFirstLastPara="1" wrap="square" lIns="91425" tIns="91425" rIns="91425" bIns="91425" anchor="ctr" anchorCtr="0">
            <a:noAutofit/>
          </a:bodyPr>
          <a:lstStyle/>
          <a:p>
            <a:pPr marL="0" lvl="0" indent="0" algn="ctr" rtl="0">
              <a:spcBef>
                <a:spcPts val="0"/>
              </a:spcBef>
              <a:spcAft>
                <a:spcPts val="0"/>
              </a:spcAft>
              <a:buNone/>
            </a:pPr>
            <a:r>
              <a:rPr lang="en"/>
              <a:t>Justice</a:t>
            </a:r>
            <a:endParaRPr/>
          </a:p>
        </p:txBody>
      </p:sp>
      <p:sp>
        <p:nvSpPr>
          <p:cNvPr id="116" name="Google Shape;116;p18"/>
          <p:cNvSpPr txBox="1">
            <a:spLocks noGrp="1"/>
          </p:cNvSpPr>
          <p:nvPr>
            <p:ph type="title"/>
          </p:nvPr>
        </p:nvSpPr>
        <p:spPr>
          <a:xfrm>
            <a:off x="4337500" y="1366901"/>
            <a:ext cx="3753900" cy="962100"/>
          </a:xfrm>
          <a:prstGeom prst="rect">
            <a:avLst/>
          </a:prstGeom>
          <a:solidFill>
            <a:schemeClr val="dk1"/>
          </a:solidFill>
        </p:spPr>
        <p:txBody>
          <a:bodyPr spcFirstLastPara="1" wrap="square" lIns="91425" tIns="91425" rIns="91425" bIns="91425" anchor="ctr" anchorCtr="0">
            <a:noAutofit/>
          </a:bodyPr>
          <a:lstStyle/>
          <a:p>
            <a:pPr marL="0" lvl="0" indent="0" algn="ctr" rtl="0">
              <a:spcBef>
                <a:spcPts val="0"/>
              </a:spcBef>
              <a:spcAft>
                <a:spcPts val="0"/>
              </a:spcAft>
              <a:buNone/>
            </a:pPr>
            <a:r>
              <a:rPr lang="en"/>
              <a:t>Genuineness </a:t>
            </a:r>
            <a:endParaRPr/>
          </a:p>
        </p:txBody>
      </p:sp>
      <p:sp>
        <p:nvSpPr>
          <p:cNvPr id="117" name="Google Shape;117;p18"/>
          <p:cNvSpPr txBox="1">
            <a:spLocks noGrp="1"/>
          </p:cNvSpPr>
          <p:nvPr>
            <p:ph type="title"/>
          </p:nvPr>
        </p:nvSpPr>
        <p:spPr>
          <a:xfrm>
            <a:off x="4337501" y="2653307"/>
            <a:ext cx="3753900" cy="962100"/>
          </a:xfrm>
          <a:prstGeom prst="rect">
            <a:avLst/>
          </a:prstGeom>
          <a:solidFill>
            <a:schemeClr val="accent1"/>
          </a:solidFill>
        </p:spPr>
        <p:txBody>
          <a:bodyPr spcFirstLastPara="1" wrap="square" lIns="91425" tIns="91425" rIns="91425" bIns="91425" anchor="ctr" anchorCtr="0">
            <a:noAutofit/>
          </a:bodyPr>
          <a:lstStyle/>
          <a:p>
            <a:pPr marL="0" lvl="0" indent="0" algn="ctr" rtl="0">
              <a:spcBef>
                <a:spcPts val="0"/>
              </a:spcBef>
              <a:spcAft>
                <a:spcPts val="0"/>
              </a:spcAft>
              <a:buNone/>
            </a:pPr>
            <a:r>
              <a:rPr lang="en"/>
              <a:t>Caring</a:t>
            </a:r>
            <a:endParaRPr/>
          </a:p>
        </p:txBody>
      </p:sp>
      <p:sp>
        <p:nvSpPr>
          <p:cNvPr id="118" name="Google Shape;118;p18"/>
          <p:cNvSpPr txBox="1">
            <a:spLocks noGrp="1"/>
          </p:cNvSpPr>
          <p:nvPr>
            <p:ph type="title"/>
          </p:nvPr>
        </p:nvSpPr>
        <p:spPr>
          <a:xfrm>
            <a:off x="4337501" y="3939707"/>
            <a:ext cx="3753900" cy="962100"/>
          </a:xfrm>
          <a:prstGeom prst="rect">
            <a:avLst/>
          </a:prstGeom>
          <a:solidFill>
            <a:srgbClr val="0B5394"/>
          </a:solidFill>
        </p:spPr>
        <p:txBody>
          <a:bodyPr spcFirstLastPara="1" wrap="square" lIns="91425" tIns="91425" rIns="91425" bIns="91425" anchor="ctr" anchorCtr="0">
            <a:noAutofit/>
          </a:bodyPr>
          <a:lstStyle/>
          <a:p>
            <a:pPr marL="0" lvl="0" indent="0" algn="ctr" rtl="0">
              <a:spcBef>
                <a:spcPts val="0"/>
              </a:spcBef>
              <a:spcAft>
                <a:spcPts val="0"/>
              </a:spcAft>
              <a:buNone/>
            </a:pPr>
            <a:r>
              <a:rPr lang="en"/>
              <a:t>Stability/ Dependability</a:t>
            </a:r>
            <a:endParaRPr/>
          </a:p>
        </p:txBody>
      </p:sp>
      <p:sp>
        <p:nvSpPr>
          <p:cNvPr id="119" name="Google Shape;119;p18"/>
          <p:cNvSpPr txBox="1"/>
          <p:nvPr/>
        </p:nvSpPr>
        <p:spPr>
          <a:xfrm>
            <a:off x="6144000" y="4901800"/>
            <a:ext cx="3000000" cy="3540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1100"/>
              <a:t>©Kei-Impact Group, LLC 2022</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9"/>
          <p:cNvSpPr txBox="1">
            <a:spLocks noGrp="1"/>
          </p:cNvSpPr>
          <p:nvPr>
            <p:ph type="title"/>
          </p:nvPr>
        </p:nvSpPr>
        <p:spPr>
          <a:xfrm>
            <a:off x="460950" y="2065350"/>
            <a:ext cx="3687300" cy="101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Shared Agreements</a:t>
            </a:r>
            <a:endParaRPr/>
          </a:p>
        </p:txBody>
      </p:sp>
      <p:sp>
        <p:nvSpPr>
          <p:cNvPr id="125" name="Google Shape;125;p19"/>
          <p:cNvSpPr txBox="1"/>
          <p:nvPr/>
        </p:nvSpPr>
        <p:spPr>
          <a:xfrm>
            <a:off x="4563150" y="572850"/>
            <a:ext cx="4119900" cy="3997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800" b="1" i="1" dirty="0">
                <a:solidFill>
                  <a:srgbClr val="FAFAFA"/>
                </a:solidFill>
                <a:latin typeface="Roboto"/>
                <a:ea typeface="Roboto"/>
                <a:cs typeface="Roboto"/>
                <a:sym typeface="Roboto"/>
              </a:rPr>
              <a:t>Shared agreements </a:t>
            </a:r>
            <a:endParaRPr sz="1800" b="1" i="1" dirty="0">
              <a:solidFill>
                <a:srgbClr val="FAFAFA"/>
              </a:solidFill>
              <a:latin typeface="Roboto"/>
              <a:ea typeface="Roboto"/>
              <a:cs typeface="Roboto"/>
              <a:sym typeface="Roboto"/>
            </a:endParaRPr>
          </a:p>
          <a:p>
            <a:pPr marL="0" lvl="0" indent="0" algn="l" rtl="0">
              <a:lnSpc>
                <a:spcPct val="115000"/>
              </a:lnSpc>
              <a:spcBef>
                <a:spcPts val="1000"/>
              </a:spcBef>
              <a:spcAft>
                <a:spcPts val="0"/>
              </a:spcAft>
              <a:buNone/>
            </a:pPr>
            <a:r>
              <a:rPr lang="en" sz="1600" i="1" dirty="0">
                <a:solidFill>
                  <a:srgbClr val="FAFAFA"/>
                </a:solidFill>
                <a:latin typeface="Roboto"/>
                <a:ea typeface="Roboto"/>
                <a:cs typeface="Roboto"/>
                <a:sym typeface="Roboto"/>
              </a:rPr>
              <a:t>Identify how we agree to be together. They are shaped by our values.</a:t>
            </a:r>
            <a:endParaRPr sz="1600" i="1" dirty="0">
              <a:solidFill>
                <a:srgbClr val="FAFAFA"/>
              </a:solidFill>
              <a:latin typeface="Roboto"/>
              <a:ea typeface="Roboto"/>
              <a:cs typeface="Roboto"/>
              <a:sym typeface="Roboto"/>
            </a:endParaRPr>
          </a:p>
          <a:p>
            <a:pPr marL="0" lvl="0" indent="0" algn="l" rtl="0">
              <a:lnSpc>
                <a:spcPct val="115000"/>
              </a:lnSpc>
              <a:spcBef>
                <a:spcPts val="1000"/>
              </a:spcBef>
              <a:spcAft>
                <a:spcPts val="0"/>
              </a:spcAft>
              <a:buNone/>
            </a:pPr>
            <a:r>
              <a:rPr lang="en" sz="1600" i="1" dirty="0">
                <a:solidFill>
                  <a:srgbClr val="FAFAFA"/>
                </a:solidFill>
                <a:latin typeface="Roboto"/>
                <a:ea typeface="Roboto"/>
                <a:cs typeface="Roboto"/>
                <a:sym typeface="Roboto"/>
              </a:rPr>
              <a:t>Agreements are the guidepost and standards we set for “how we will be together”.</a:t>
            </a:r>
            <a:endParaRPr sz="1600" i="1" dirty="0">
              <a:solidFill>
                <a:srgbClr val="FAFAFA"/>
              </a:solidFill>
              <a:latin typeface="Roboto"/>
              <a:ea typeface="Roboto"/>
              <a:cs typeface="Roboto"/>
              <a:sym typeface="Roboto"/>
            </a:endParaRPr>
          </a:p>
          <a:p>
            <a:pPr marL="0" lvl="0" indent="0" algn="l" rtl="0">
              <a:lnSpc>
                <a:spcPct val="115000"/>
              </a:lnSpc>
              <a:spcBef>
                <a:spcPts val="1000"/>
              </a:spcBef>
              <a:spcAft>
                <a:spcPts val="1000"/>
              </a:spcAft>
              <a:buNone/>
            </a:pPr>
            <a:r>
              <a:rPr lang="en" sz="1600" i="1" dirty="0">
                <a:solidFill>
                  <a:srgbClr val="FAFAFA"/>
                </a:solidFill>
                <a:latin typeface="Roboto"/>
                <a:ea typeface="Roboto"/>
                <a:cs typeface="Roboto"/>
                <a:sym typeface="Roboto"/>
              </a:rPr>
              <a:t>Share agreements build the container for our charred culture, how we will work, and can be the ideas we come back to when we arrive at conflict, challenge, or integrating new members.</a:t>
            </a:r>
            <a:endParaRPr sz="1600" dirty="0">
              <a:solidFill>
                <a:srgbClr val="737373"/>
              </a:solidFill>
              <a:latin typeface="Roboto"/>
              <a:ea typeface="Roboto"/>
              <a:cs typeface="Roboto"/>
              <a:sym typeface="Roboto"/>
            </a:endParaRPr>
          </a:p>
        </p:txBody>
      </p:sp>
      <p:sp>
        <p:nvSpPr>
          <p:cNvPr id="126" name="Google Shape;126;p19"/>
          <p:cNvSpPr txBox="1"/>
          <p:nvPr/>
        </p:nvSpPr>
        <p:spPr>
          <a:xfrm>
            <a:off x="6144000" y="4789500"/>
            <a:ext cx="3000000" cy="3540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1100"/>
              <a:t>©Kei-Impact Group, LLC 2022</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0"/>
          <p:cNvSpPr txBox="1">
            <a:spLocks noGrp="1"/>
          </p:cNvSpPr>
          <p:nvPr>
            <p:ph type="title"/>
          </p:nvPr>
        </p:nvSpPr>
        <p:spPr>
          <a:xfrm>
            <a:off x="460950" y="3270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Shared Agreements: We agree to be</a:t>
            </a:r>
            <a:endParaRPr/>
          </a:p>
        </p:txBody>
      </p:sp>
      <p:cxnSp>
        <p:nvCxnSpPr>
          <p:cNvPr id="132" name="Google Shape;132;p20"/>
          <p:cNvCxnSpPr/>
          <p:nvPr/>
        </p:nvCxnSpPr>
        <p:spPr>
          <a:xfrm>
            <a:off x="917788" y="2571750"/>
            <a:ext cx="0" cy="1038600"/>
          </a:xfrm>
          <a:prstGeom prst="straightConnector1">
            <a:avLst/>
          </a:prstGeom>
          <a:noFill/>
          <a:ln w="9525" cap="flat" cmpd="sng">
            <a:solidFill>
              <a:srgbClr val="B7B7B7"/>
            </a:solidFill>
            <a:prstDash val="solid"/>
            <a:round/>
            <a:headEnd type="none" w="med" len="med"/>
            <a:tailEnd type="none" w="med" len="med"/>
          </a:ln>
        </p:spPr>
      </p:cxnSp>
      <p:sp>
        <p:nvSpPr>
          <p:cNvPr id="133" name="Google Shape;133;p20"/>
          <p:cNvSpPr txBox="1">
            <a:spLocks noGrp="1"/>
          </p:cNvSpPr>
          <p:nvPr>
            <p:ph type="title"/>
          </p:nvPr>
        </p:nvSpPr>
        <p:spPr>
          <a:xfrm>
            <a:off x="976112" y="2384687"/>
            <a:ext cx="1814100" cy="392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700">
                <a:solidFill>
                  <a:schemeClr val="dk1"/>
                </a:solidFill>
              </a:rPr>
              <a:t>Learners</a:t>
            </a:r>
            <a:endParaRPr sz="1700">
              <a:solidFill>
                <a:schemeClr val="dk1"/>
              </a:solidFill>
            </a:endParaRPr>
          </a:p>
        </p:txBody>
      </p:sp>
      <p:sp>
        <p:nvSpPr>
          <p:cNvPr id="134" name="Google Shape;134;p20"/>
          <p:cNvSpPr txBox="1">
            <a:spLocks noGrp="1"/>
          </p:cNvSpPr>
          <p:nvPr>
            <p:ph type="body" idx="1"/>
          </p:nvPr>
        </p:nvSpPr>
        <p:spPr>
          <a:xfrm>
            <a:off x="976097" y="2674725"/>
            <a:ext cx="2330400" cy="57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chemeClr val="dk2"/>
                </a:solidFill>
              </a:rPr>
              <a:t>Utilize what is learned to guide what is possible.</a:t>
            </a:r>
            <a:endParaRPr sz="1400" dirty="0">
              <a:solidFill>
                <a:schemeClr val="dk2"/>
              </a:solidFill>
            </a:endParaRPr>
          </a:p>
          <a:p>
            <a:pPr marL="0" lvl="0" indent="0" algn="l" rtl="0">
              <a:spcBef>
                <a:spcPts val="1600"/>
              </a:spcBef>
              <a:spcAft>
                <a:spcPts val="1600"/>
              </a:spcAft>
              <a:buNone/>
            </a:pPr>
            <a:endParaRPr sz="1400" dirty="0">
              <a:solidFill>
                <a:schemeClr val="dk2"/>
              </a:solidFill>
            </a:endParaRPr>
          </a:p>
        </p:txBody>
      </p:sp>
      <p:cxnSp>
        <p:nvCxnSpPr>
          <p:cNvPr id="135" name="Google Shape;135;p20"/>
          <p:cNvCxnSpPr/>
          <p:nvPr/>
        </p:nvCxnSpPr>
        <p:spPr>
          <a:xfrm>
            <a:off x="3395738" y="2571750"/>
            <a:ext cx="0" cy="1038600"/>
          </a:xfrm>
          <a:prstGeom prst="straightConnector1">
            <a:avLst/>
          </a:prstGeom>
          <a:noFill/>
          <a:ln w="9525" cap="flat" cmpd="sng">
            <a:solidFill>
              <a:srgbClr val="B7B7B7"/>
            </a:solidFill>
            <a:prstDash val="solid"/>
            <a:round/>
            <a:headEnd type="none" w="med" len="med"/>
            <a:tailEnd type="none" w="med" len="med"/>
          </a:ln>
        </p:spPr>
      </p:cxnSp>
      <p:sp>
        <p:nvSpPr>
          <p:cNvPr id="136" name="Google Shape;136;p20"/>
          <p:cNvSpPr txBox="1">
            <a:spLocks noGrp="1"/>
          </p:cNvSpPr>
          <p:nvPr>
            <p:ph type="title"/>
          </p:nvPr>
        </p:nvSpPr>
        <p:spPr>
          <a:xfrm>
            <a:off x="3442801" y="2241075"/>
            <a:ext cx="2838300" cy="392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700">
                <a:solidFill>
                  <a:schemeClr val="dk1"/>
                </a:solidFill>
              </a:rPr>
              <a:t>Collaborative and Unified</a:t>
            </a:r>
            <a:endParaRPr sz="1700">
              <a:solidFill>
                <a:schemeClr val="dk1"/>
              </a:solidFill>
            </a:endParaRPr>
          </a:p>
        </p:txBody>
      </p:sp>
      <p:sp>
        <p:nvSpPr>
          <p:cNvPr id="137" name="Google Shape;137;p20"/>
          <p:cNvSpPr txBox="1">
            <a:spLocks noGrp="1"/>
          </p:cNvSpPr>
          <p:nvPr>
            <p:ph type="body" idx="1"/>
          </p:nvPr>
        </p:nvSpPr>
        <p:spPr>
          <a:xfrm>
            <a:off x="3442793" y="2531100"/>
            <a:ext cx="2838300" cy="57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chemeClr val="dk2"/>
                </a:solidFill>
              </a:rPr>
              <a:t>Create space for clarity, direction, and shared decision-making. </a:t>
            </a:r>
            <a:endParaRPr sz="1400" dirty="0">
              <a:solidFill>
                <a:schemeClr val="dk2"/>
              </a:solidFill>
            </a:endParaRPr>
          </a:p>
          <a:p>
            <a:pPr marL="0" lvl="0" indent="0" algn="l" rtl="0">
              <a:spcBef>
                <a:spcPts val="1600"/>
              </a:spcBef>
              <a:spcAft>
                <a:spcPts val="1600"/>
              </a:spcAft>
              <a:buNone/>
            </a:pPr>
            <a:r>
              <a:rPr lang="en" sz="1400" dirty="0">
                <a:solidFill>
                  <a:schemeClr val="dk2"/>
                </a:solidFill>
              </a:rPr>
              <a:t>Stand together once a decision is made.</a:t>
            </a:r>
            <a:endParaRPr sz="1400" dirty="0">
              <a:solidFill>
                <a:schemeClr val="dk2"/>
              </a:solidFill>
            </a:endParaRPr>
          </a:p>
        </p:txBody>
      </p:sp>
      <p:cxnSp>
        <p:nvCxnSpPr>
          <p:cNvPr id="138" name="Google Shape;138;p20"/>
          <p:cNvCxnSpPr/>
          <p:nvPr/>
        </p:nvCxnSpPr>
        <p:spPr>
          <a:xfrm>
            <a:off x="6457563" y="2507950"/>
            <a:ext cx="0" cy="1038600"/>
          </a:xfrm>
          <a:prstGeom prst="straightConnector1">
            <a:avLst/>
          </a:prstGeom>
          <a:noFill/>
          <a:ln w="9525" cap="flat" cmpd="sng">
            <a:solidFill>
              <a:srgbClr val="B7B7B7"/>
            </a:solidFill>
            <a:prstDash val="solid"/>
            <a:round/>
            <a:headEnd type="none" w="med" len="med"/>
            <a:tailEnd type="none" w="med" len="med"/>
          </a:ln>
        </p:spPr>
      </p:cxnSp>
      <p:sp>
        <p:nvSpPr>
          <p:cNvPr id="139" name="Google Shape;139;p20"/>
          <p:cNvSpPr txBox="1">
            <a:spLocks noGrp="1"/>
          </p:cNvSpPr>
          <p:nvPr>
            <p:ph type="title"/>
          </p:nvPr>
        </p:nvSpPr>
        <p:spPr>
          <a:xfrm>
            <a:off x="6504623" y="1848975"/>
            <a:ext cx="2113200" cy="392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700">
                <a:solidFill>
                  <a:schemeClr val="dk1"/>
                </a:solidFill>
              </a:rPr>
              <a:t>Committed to Collective Safety</a:t>
            </a:r>
            <a:endParaRPr sz="1700">
              <a:solidFill>
                <a:schemeClr val="dk1"/>
              </a:solidFill>
            </a:endParaRPr>
          </a:p>
        </p:txBody>
      </p:sp>
      <p:sp>
        <p:nvSpPr>
          <p:cNvPr id="140" name="Google Shape;140;p20"/>
          <p:cNvSpPr txBox="1">
            <a:spLocks noGrp="1"/>
          </p:cNvSpPr>
          <p:nvPr>
            <p:ph type="body" idx="1"/>
          </p:nvPr>
        </p:nvSpPr>
        <p:spPr>
          <a:xfrm>
            <a:off x="6581225" y="2233888"/>
            <a:ext cx="2330400" cy="1586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chemeClr val="dk2"/>
                </a:solidFill>
              </a:rPr>
              <a:t>Focused on the safety and well-being of the community.</a:t>
            </a:r>
            <a:endParaRPr sz="1400" dirty="0">
              <a:solidFill>
                <a:schemeClr val="dk2"/>
              </a:solidFill>
            </a:endParaRPr>
          </a:p>
          <a:p>
            <a:pPr marL="0" lvl="0" indent="0" algn="l" rtl="0">
              <a:spcBef>
                <a:spcPts val="1600"/>
              </a:spcBef>
              <a:spcAft>
                <a:spcPts val="0"/>
              </a:spcAft>
              <a:buNone/>
            </a:pPr>
            <a:r>
              <a:rPr lang="en" sz="1400" dirty="0">
                <a:solidFill>
                  <a:schemeClr val="dk2"/>
                </a:solidFill>
              </a:rPr>
              <a:t>Design actions in such a way, the members of the groups are protected from/ insulated while experiencing retaliation.</a:t>
            </a:r>
            <a:endParaRPr sz="1400" dirty="0">
              <a:solidFill>
                <a:schemeClr val="dk2"/>
              </a:solidFill>
            </a:endParaRPr>
          </a:p>
          <a:p>
            <a:pPr marL="0" lvl="0" indent="0" algn="l" rtl="0">
              <a:spcBef>
                <a:spcPts val="1600"/>
              </a:spcBef>
              <a:spcAft>
                <a:spcPts val="0"/>
              </a:spcAft>
              <a:buNone/>
            </a:pPr>
            <a:endParaRPr sz="1400" dirty="0">
              <a:solidFill>
                <a:schemeClr val="dk2"/>
              </a:solidFill>
            </a:endParaRPr>
          </a:p>
          <a:p>
            <a:pPr marL="0" lvl="0" indent="0" algn="l" rtl="0">
              <a:spcBef>
                <a:spcPts val="1600"/>
              </a:spcBef>
              <a:spcAft>
                <a:spcPts val="1600"/>
              </a:spcAft>
              <a:buNone/>
            </a:pPr>
            <a:endParaRPr sz="1400" dirty="0">
              <a:solidFill>
                <a:schemeClr val="dk2"/>
              </a:solidFill>
            </a:endParaRPr>
          </a:p>
        </p:txBody>
      </p:sp>
      <p:sp>
        <p:nvSpPr>
          <p:cNvPr id="141" name="Google Shape;141;p20"/>
          <p:cNvSpPr txBox="1"/>
          <p:nvPr/>
        </p:nvSpPr>
        <p:spPr>
          <a:xfrm>
            <a:off x="6144000" y="4789500"/>
            <a:ext cx="3000000" cy="3540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1100"/>
              <a:t>©Kei-Impact Group, LLC 2022</a:t>
            </a:r>
            <a:endParaRPr/>
          </a:p>
        </p:txBody>
      </p:sp>
      <p:sp>
        <p:nvSpPr>
          <p:cNvPr id="142" name="Google Shape;142;p20"/>
          <p:cNvSpPr txBox="1">
            <a:spLocks noGrp="1"/>
          </p:cNvSpPr>
          <p:nvPr>
            <p:ph type="title"/>
          </p:nvPr>
        </p:nvSpPr>
        <p:spPr>
          <a:xfrm>
            <a:off x="90050" y="4654975"/>
            <a:ext cx="6989400" cy="392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700">
                <a:solidFill>
                  <a:schemeClr val="dk1"/>
                </a:solidFill>
              </a:rPr>
              <a:t>Rooted in: Justice   |  Genuineness  |  Caring  |  Stability/ Dependability</a:t>
            </a:r>
            <a:endParaRPr sz="17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21"/>
          <p:cNvPicPr preferRelativeResize="0"/>
          <p:nvPr/>
        </p:nvPicPr>
        <p:blipFill>
          <a:blip r:embed="rId3">
            <a:alphaModFix/>
          </a:blip>
          <a:stretch>
            <a:fillRect/>
          </a:stretch>
        </p:blipFill>
        <p:spPr>
          <a:xfrm>
            <a:off x="0" y="-128450"/>
            <a:ext cx="9601475" cy="5299449"/>
          </a:xfrm>
          <a:prstGeom prst="rect">
            <a:avLst/>
          </a:prstGeom>
          <a:noFill/>
          <a:ln>
            <a:noFill/>
          </a:ln>
          <a:effectLst>
            <a:outerShdw blurRad="57150" dist="19050" dir="5400000" algn="bl" rotWithShape="0">
              <a:srgbClr val="000000">
                <a:alpha val="64999"/>
              </a:srgbClr>
            </a:outerShdw>
          </a:effectLst>
        </p:spPr>
      </p:pic>
      <p:sp>
        <p:nvSpPr>
          <p:cNvPr id="148" name="Google Shape;148;p21"/>
          <p:cNvSpPr txBox="1">
            <a:spLocks noGrp="1"/>
          </p:cNvSpPr>
          <p:nvPr>
            <p:ph type="title"/>
          </p:nvPr>
        </p:nvSpPr>
        <p:spPr>
          <a:xfrm>
            <a:off x="465525" y="92600"/>
            <a:ext cx="8436600" cy="1044900"/>
          </a:xfrm>
          <a:prstGeom prst="rect">
            <a:avLst/>
          </a:prstGeom>
        </p:spPr>
        <p:txBody>
          <a:bodyPr spcFirstLastPara="1" wrap="square" lIns="91425" tIns="91425" rIns="91425" bIns="91425" anchor="ctr" anchorCtr="0">
            <a:noAutofit/>
          </a:bodyPr>
          <a:lstStyle/>
          <a:p>
            <a:pPr marL="0" lvl="0" indent="0" algn="ctr" rtl="0">
              <a:spcBef>
                <a:spcPts val="0"/>
              </a:spcBef>
              <a:spcAft>
                <a:spcPts val="1000"/>
              </a:spcAft>
              <a:buNone/>
            </a:pPr>
            <a:r>
              <a:rPr lang="en" sz="3000" b="1"/>
              <a:t>The group identified task guided by values and accomplished through agreements</a:t>
            </a:r>
            <a:endParaRPr/>
          </a:p>
        </p:txBody>
      </p:sp>
      <p:sp>
        <p:nvSpPr>
          <p:cNvPr id="149" name="Google Shape;149;p21"/>
          <p:cNvSpPr txBox="1"/>
          <p:nvPr/>
        </p:nvSpPr>
        <p:spPr>
          <a:xfrm>
            <a:off x="6601475" y="4873900"/>
            <a:ext cx="3000000" cy="3540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1100" dirty="0">
                <a:solidFill>
                  <a:schemeClr val="lt1"/>
                </a:solidFill>
              </a:rPr>
              <a:t>©Kei-Impact Group, LLC 2022</a:t>
            </a:r>
            <a:endParaRPr dirty="0">
              <a:solidFill>
                <a:schemeClr val="lt1"/>
              </a:solidFill>
            </a:endParaRPr>
          </a:p>
        </p:txBody>
      </p:sp>
      <p:sp>
        <p:nvSpPr>
          <p:cNvPr id="150" name="Google Shape;150;p21"/>
          <p:cNvSpPr txBox="1"/>
          <p:nvPr/>
        </p:nvSpPr>
        <p:spPr>
          <a:xfrm>
            <a:off x="465525" y="1187700"/>
            <a:ext cx="3410345" cy="3848100"/>
          </a:xfrm>
          <a:prstGeom prst="rect">
            <a:avLst/>
          </a:prstGeom>
          <a:solidFill>
            <a:schemeClr val="lt2">
              <a:alpha val="57147"/>
            </a:schemeClr>
          </a:solidFill>
          <a:ln>
            <a:noFill/>
          </a:ln>
          <a:effectLst>
            <a:outerShdw blurRad="57150" dist="19050" dir="5400000" algn="bl" rotWithShape="0">
              <a:srgbClr val="000000">
                <a:alpha val="8000"/>
              </a:srgbClr>
            </a:outerShdw>
          </a:effectLst>
        </p:spPr>
        <p:txBody>
          <a:bodyPr spcFirstLastPara="1" wrap="square" lIns="91425" tIns="91425" rIns="91425" bIns="91425" anchor="t" anchorCtr="0">
            <a:spAutoFit/>
          </a:bodyPr>
          <a:lstStyle/>
          <a:p>
            <a:pPr marL="0" lvl="0" indent="0" algn="l" rtl="0">
              <a:spcBef>
                <a:spcPts val="0"/>
              </a:spcBef>
              <a:spcAft>
                <a:spcPts val="0"/>
              </a:spcAft>
              <a:buNone/>
            </a:pPr>
            <a:r>
              <a:rPr lang="en" b="1" dirty="0">
                <a:solidFill>
                  <a:schemeClr val="lt1"/>
                </a:solidFill>
                <a:latin typeface="Roboto"/>
                <a:ea typeface="Roboto"/>
                <a:cs typeface="Roboto"/>
                <a:sym typeface="Roboto"/>
              </a:rPr>
              <a:t>Get clear on the desired design and the collective design of the board</a:t>
            </a:r>
            <a:endParaRPr b="1" dirty="0">
              <a:solidFill>
                <a:schemeClr val="lt1"/>
              </a:solidFill>
              <a:latin typeface="Roboto"/>
              <a:ea typeface="Roboto"/>
              <a:cs typeface="Roboto"/>
              <a:sym typeface="Roboto"/>
            </a:endParaRPr>
          </a:p>
          <a:p>
            <a:pPr marL="457200" lvl="0" indent="-317500" algn="l" rtl="0">
              <a:spcBef>
                <a:spcPts val="0"/>
              </a:spcBef>
              <a:spcAft>
                <a:spcPts val="0"/>
              </a:spcAft>
              <a:buClr>
                <a:schemeClr val="lt1"/>
              </a:buClr>
              <a:buSzPts val="1400"/>
              <a:buFont typeface="Roboto"/>
              <a:buChar char="●"/>
            </a:pPr>
            <a:r>
              <a:rPr lang="en" dirty="0">
                <a:solidFill>
                  <a:schemeClr val="lt1"/>
                </a:solidFill>
                <a:latin typeface="Roboto"/>
                <a:ea typeface="Roboto"/>
                <a:cs typeface="Roboto"/>
                <a:sym typeface="Roboto"/>
              </a:rPr>
              <a:t>What does the legislation say?</a:t>
            </a:r>
            <a:endParaRPr dirty="0">
              <a:solidFill>
                <a:schemeClr val="lt1"/>
              </a:solidFill>
              <a:latin typeface="Roboto"/>
              <a:ea typeface="Roboto"/>
              <a:cs typeface="Roboto"/>
              <a:sym typeface="Roboto"/>
            </a:endParaRPr>
          </a:p>
          <a:p>
            <a:pPr marL="457200" lvl="0" indent="-317500" algn="l" rtl="0">
              <a:spcBef>
                <a:spcPts val="0"/>
              </a:spcBef>
              <a:spcAft>
                <a:spcPts val="0"/>
              </a:spcAft>
              <a:buClr>
                <a:schemeClr val="lt1"/>
              </a:buClr>
              <a:buSzPts val="1400"/>
              <a:buFont typeface="Roboto"/>
              <a:buChar char="●"/>
            </a:pPr>
            <a:r>
              <a:rPr lang="en" dirty="0">
                <a:solidFill>
                  <a:schemeClr val="lt1"/>
                </a:solidFill>
                <a:latin typeface="Roboto"/>
                <a:ea typeface="Roboto"/>
                <a:cs typeface="Roboto"/>
                <a:sym typeface="Roboto"/>
              </a:rPr>
              <a:t>What does the group agree with/ disagree with</a:t>
            </a:r>
            <a:endParaRPr dirty="0">
              <a:solidFill>
                <a:schemeClr val="lt1"/>
              </a:solidFill>
              <a:latin typeface="Roboto"/>
              <a:ea typeface="Roboto"/>
              <a:cs typeface="Roboto"/>
              <a:sym typeface="Roboto"/>
            </a:endParaRPr>
          </a:p>
          <a:p>
            <a:pPr marL="0" lvl="0" indent="0" algn="l" rtl="0">
              <a:spcBef>
                <a:spcPts val="0"/>
              </a:spcBef>
              <a:spcAft>
                <a:spcPts val="0"/>
              </a:spcAft>
              <a:buNone/>
            </a:pPr>
            <a:br>
              <a:rPr lang="en" dirty="0">
                <a:solidFill>
                  <a:schemeClr val="lt1"/>
                </a:solidFill>
                <a:latin typeface="Roboto"/>
                <a:ea typeface="Roboto"/>
                <a:cs typeface="Roboto"/>
                <a:sym typeface="Roboto"/>
              </a:rPr>
            </a:br>
            <a:r>
              <a:rPr lang="en" b="1" dirty="0">
                <a:solidFill>
                  <a:schemeClr val="lt1"/>
                </a:solidFill>
                <a:latin typeface="Roboto"/>
                <a:ea typeface="Roboto"/>
                <a:cs typeface="Roboto"/>
                <a:sym typeface="Roboto"/>
              </a:rPr>
              <a:t>Get organized:</a:t>
            </a:r>
            <a:endParaRPr b="1" dirty="0">
              <a:solidFill>
                <a:schemeClr val="lt1"/>
              </a:solidFill>
              <a:latin typeface="Roboto"/>
              <a:ea typeface="Roboto"/>
              <a:cs typeface="Roboto"/>
              <a:sym typeface="Roboto"/>
            </a:endParaRPr>
          </a:p>
          <a:p>
            <a:pPr marL="457200" lvl="0" indent="-317500" algn="l" rtl="0">
              <a:spcBef>
                <a:spcPts val="0"/>
              </a:spcBef>
              <a:spcAft>
                <a:spcPts val="0"/>
              </a:spcAft>
              <a:buClr>
                <a:schemeClr val="lt1"/>
              </a:buClr>
              <a:buSzPts val="1400"/>
              <a:buFont typeface="Roboto"/>
              <a:buChar char="●"/>
            </a:pPr>
            <a:r>
              <a:rPr lang="en" dirty="0">
                <a:solidFill>
                  <a:schemeClr val="lt1"/>
                </a:solidFill>
                <a:latin typeface="Roboto"/>
                <a:ea typeface="Roboto"/>
                <a:cs typeface="Roboto"/>
                <a:sym typeface="Roboto"/>
              </a:rPr>
              <a:t>Develop a structure for the group/ the meetings and how decisions are made</a:t>
            </a:r>
            <a:endParaRPr dirty="0">
              <a:solidFill>
                <a:schemeClr val="lt1"/>
              </a:solidFill>
              <a:latin typeface="Roboto"/>
              <a:ea typeface="Roboto"/>
              <a:cs typeface="Roboto"/>
              <a:sym typeface="Roboto"/>
            </a:endParaRPr>
          </a:p>
          <a:p>
            <a:pPr marL="0" lvl="0" indent="0" algn="l" rtl="0">
              <a:spcBef>
                <a:spcPts val="0"/>
              </a:spcBef>
              <a:spcAft>
                <a:spcPts val="0"/>
              </a:spcAft>
              <a:buNone/>
            </a:pPr>
            <a:endParaRPr dirty="0">
              <a:solidFill>
                <a:schemeClr val="lt1"/>
              </a:solidFill>
              <a:latin typeface="Roboto"/>
              <a:ea typeface="Roboto"/>
              <a:cs typeface="Roboto"/>
              <a:sym typeface="Roboto"/>
            </a:endParaRPr>
          </a:p>
          <a:p>
            <a:pPr marL="0" lvl="0" indent="0" algn="l" rtl="0">
              <a:spcBef>
                <a:spcPts val="0"/>
              </a:spcBef>
              <a:spcAft>
                <a:spcPts val="0"/>
              </a:spcAft>
              <a:buNone/>
            </a:pPr>
            <a:r>
              <a:rPr lang="en" b="1" dirty="0">
                <a:solidFill>
                  <a:schemeClr val="lt1"/>
                </a:solidFill>
                <a:latin typeface="Roboto"/>
                <a:ea typeface="Roboto"/>
                <a:cs typeface="Roboto"/>
                <a:sym typeface="Roboto"/>
              </a:rPr>
              <a:t>Commit at the level of capacity </a:t>
            </a:r>
            <a:endParaRPr b="1" dirty="0">
              <a:solidFill>
                <a:schemeClr val="lt1"/>
              </a:solidFill>
              <a:latin typeface="Roboto"/>
              <a:ea typeface="Roboto"/>
              <a:cs typeface="Roboto"/>
              <a:sym typeface="Roboto"/>
            </a:endParaRPr>
          </a:p>
          <a:p>
            <a:pPr marL="457200" lvl="0" indent="-317500" algn="l" rtl="0">
              <a:spcBef>
                <a:spcPts val="0"/>
              </a:spcBef>
              <a:spcAft>
                <a:spcPts val="0"/>
              </a:spcAft>
              <a:buClr>
                <a:schemeClr val="lt1"/>
              </a:buClr>
              <a:buSzPts val="1400"/>
              <a:buFont typeface="Roboto"/>
              <a:buChar char="●"/>
            </a:pPr>
            <a:r>
              <a:rPr lang="en" dirty="0">
                <a:solidFill>
                  <a:schemeClr val="lt1"/>
                </a:solidFill>
                <a:latin typeface="Roboto"/>
                <a:ea typeface="Roboto"/>
                <a:cs typeface="Roboto"/>
                <a:sym typeface="Roboto"/>
              </a:rPr>
              <a:t>Learn board capacity</a:t>
            </a:r>
            <a:endParaRPr dirty="0">
              <a:solidFill>
                <a:schemeClr val="lt1"/>
              </a:solidFill>
              <a:latin typeface="Roboto"/>
              <a:ea typeface="Roboto"/>
              <a:cs typeface="Roboto"/>
              <a:sym typeface="Roboto"/>
            </a:endParaRPr>
          </a:p>
          <a:p>
            <a:pPr marL="457200" lvl="0" indent="-317500" algn="l" rtl="0">
              <a:spcBef>
                <a:spcPts val="0"/>
              </a:spcBef>
              <a:spcAft>
                <a:spcPts val="0"/>
              </a:spcAft>
              <a:buClr>
                <a:schemeClr val="lt1"/>
              </a:buClr>
              <a:buSzPts val="1400"/>
              <a:buFont typeface="Roboto"/>
              <a:buChar char="●"/>
            </a:pPr>
            <a:r>
              <a:rPr lang="en" dirty="0">
                <a:solidFill>
                  <a:schemeClr val="lt1"/>
                </a:solidFill>
                <a:latin typeface="Roboto"/>
                <a:ea typeface="Roboto"/>
                <a:cs typeface="Roboto"/>
                <a:sym typeface="Roboto"/>
              </a:rPr>
              <a:t>Learn individual capacity</a:t>
            </a:r>
            <a:endParaRPr dirty="0">
              <a:solidFill>
                <a:schemeClr val="lt1"/>
              </a:solidFill>
              <a:latin typeface="Roboto"/>
              <a:ea typeface="Roboto"/>
              <a:cs typeface="Roboto"/>
              <a:sym typeface="Roboto"/>
            </a:endParaRPr>
          </a:p>
          <a:p>
            <a:pPr marL="0" lvl="0" indent="0" algn="l" rtl="0">
              <a:spcBef>
                <a:spcPts val="0"/>
              </a:spcBef>
              <a:spcAft>
                <a:spcPts val="0"/>
              </a:spcAft>
              <a:buNone/>
            </a:pPr>
            <a:endParaRPr dirty="0">
              <a:solidFill>
                <a:schemeClr val="lt1"/>
              </a:solidFill>
              <a:latin typeface="Roboto"/>
              <a:ea typeface="Roboto"/>
              <a:cs typeface="Roboto"/>
              <a:sym typeface="Roboto"/>
            </a:endParaRPr>
          </a:p>
          <a:p>
            <a:pPr marL="0" lvl="0" indent="0" algn="l" rtl="0">
              <a:spcBef>
                <a:spcPts val="0"/>
              </a:spcBef>
              <a:spcAft>
                <a:spcPts val="0"/>
              </a:spcAft>
              <a:buNone/>
            </a:pPr>
            <a:endParaRPr dirty="0">
              <a:solidFill>
                <a:schemeClr val="lt1"/>
              </a:solidFill>
              <a:latin typeface="Roboto"/>
              <a:ea typeface="Roboto"/>
              <a:cs typeface="Roboto"/>
              <a:sym typeface="Roboto"/>
            </a:endParaRPr>
          </a:p>
          <a:p>
            <a:pPr marL="0" lvl="0" indent="0" algn="l" rtl="0">
              <a:spcBef>
                <a:spcPts val="0"/>
              </a:spcBef>
              <a:spcAft>
                <a:spcPts val="0"/>
              </a:spcAft>
              <a:buNone/>
            </a:pPr>
            <a:endParaRPr dirty="0">
              <a:solidFill>
                <a:schemeClr val="lt1"/>
              </a:solidFill>
              <a:latin typeface="Roboto"/>
              <a:ea typeface="Roboto"/>
              <a:cs typeface="Roboto"/>
              <a:sym typeface="Roboto"/>
            </a:endParaRPr>
          </a:p>
        </p:txBody>
      </p:sp>
      <p:sp>
        <p:nvSpPr>
          <p:cNvPr id="151" name="Google Shape;151;p21"/>
          <p:cNvSpPr txBox="1"/>
          <p:nvPr/>
        </p:nvSpPr>
        <p:spPr>
          <a:xfrm>
            <a:off x="4572001" y="1080000"/>
            <a:ext cx="3681042" cy="3847177"/>
          </a:xfrm>
          <a:prstGeom prst="rect">
            <a:avLst/>
          </a:prstGeom>
          <a:solidFill>
            <a:schemeClr val="lt2">
              <a:alpha val="68359"/>
            </a:schemeClr>
          </a:solidFill>
          <a:ln>
            <a:noFill/>
          </a:ln>
          <a:effectLst>
            <a:outerShdw blurRad="57150" dist="19050" dir="5400000" algn="bl" rotWithShape="0">
              <a:srgbClr val="000000">
                <a:alpha val="8000"/>
              </a:srgbClr>
            </a:outerShdw>
          </a:effectLst>
        </p:spPr>
        <p:txBody>
          <a:bodyPr spcFirstLastPara="1" wrap="square" lIns="91425" tIns="91425" rIns="91425" bIns="91425" anchor="t" anchorCtr="0">
            <a:spAutoFit/>
          </a:bodyPr>
          <a:lstStyle/>
          <a:p>
            <a:pPr marL="0" lvl="0" indent="0" algn="l" rtl="0">
              <a:spcBef>
                <a:spcPts val="0"/>
              </a:spcBef>
              <a:spcAft>
                <a:spcPts val="0"/>
              </a:spcAft>
              <a:buNone/>
            </a:pPr>
            <a:r>
              <a:rPr lang="en" b="1" dirty="0">
                <a:solidFill>
                  <a:schemeClr val="lt1"/>
                </a:solidFill>
                <a:latin typeface="Roboto"/>
                <a:ea typeface="Roboto"/>
                <a:cs typeface="Roboto"/>
                <a:sym typeface="Roboto"/>
              </a:rPr>
              <a:t>Create A backbone</a:t>
            </a:r>
            <a:endParaRPr b="1" dirty="0">
              <a:solidFill>
                <a:schemeClr val="lt1"/>
              </a:solidFill>
              <a:latin typeface="Roboto"/>
              <a:ea typeface="Roboto"/>
              <a:cs typeface="Roboto"/>
              <a:sym typeface="Roboto"/>
            </a:endParaRPr>
          </a:p>
          <a:p>
            <a:pPr marL="457200" lvl="0" indent="-317500" algn="l" rtl="0">
              <a:spcBef>
                <a:spcPts val="0"/>
              </a:spcBef>
              <a:spcAft>
                <a:spcPts val="0"/>
              </a:spcAft>
              <a:buClr>
                <a:schemeClr val="lt1"/>
              </a:buClr>
              <a:buSzPts val="1400"/>
              <a:buFont typeface="Roboto"/>
              <a:buChar char="●"/>
            </a:pPr>
            <a:r>
              <a:rPr lang="en" dirty="0">
                <a:solidFill>
                  <a:schemeClr val="lt1"/>
                </a:solidFill>
                <a:latin typeface="Roboto"/>
                <a:ea typeface="Roboto"/>
                <a:cs typeface="Roboto"/>
                <a:sym typeface="Roboto"/>
              </a:rPr>
              <a:t>Internal structure for managing communications information sharing, and external request</a:t>
            </a:r>
            <a:endParaRPr dirty="0">
              <a:solidFill>
                <a:schemeClr val="lt1"/>
              </a:solidFill>
              <a:latin typeface="Roboto"/>
              <a:ea typeface="Roboto"/>
              <a:cs typeface="Roboto"/>
              <a:sym typeface="Roboto"/>
            </a:endParaRPr>
          </a:p>
          <a:p>
            <a:pPr marL="457200" lvl="0" indent="-317500" algn="l" rtl="0">
              <a:spcBef>
                <a:spcPts val="0"/>
              </a:spcBef>
              <a:spcAft>
                <a:spcPts val="0"/>
              </a:spcAft>
              <a:buClr>
                <a:schemeClr val="lt1"/>
              </a:buClr>
              <a:buSzPts val="1400"/>
              <a:buFont typeface="Roboto"/>
              <a:buChar char="●"/>
            </a:pPr>
            <a:r>
              <a:rPr lang="en" dirty="0">
                <a:solidFill>
                  <a:schemeClr val="lt1"/>
                </a:solidFill>
                <a:latin typeface="Roboto"/>
                <a:ea typeface="Roboto"/>
                <a:cs typeface="Roboto"/>
                <a:sym typeface="Roboto"/>
              </a:rPr>
              <a:t>Manage emails, meeting details, etc.</a:t>
            </a:r>
            <a:endParaRPr dirty="0">
              <a:solidFill>
                <a:schemeClr val="lt1"/>
              </a:solidFill>
              <a:latin typeface="Roboto"/>
              <a:ea typeface="Roboto"/>
              <a:cs typeface="Roboto"/>
              <a:sym typeface="Roboto"/>
            </a:endParaRPr>
          </a:p>
          <a:p>
            <a:pPr marL="0" lvl="0" indent="0" algn="l" rtl="0">
              <a:spcBef>
                <a:spcPts val="0"/>
              </a:spcBef>
              <a:spcAft>
                <a:spcPts val="0"/>
              </a:spcAft>
              <a:buNone/>
            </a:pPr>
            <a:endParaRPr dirty="0">
              <a:solidFill>
                <a:schemeClr val="lt1"/>
              </a:solidFill>
              <a:latin typeface="Roboto"/>
              <a:ea typeface="Roboto"/>
              <a:cs typeface="Roboto"/>
              <a:sym typeface="Roboto"/>
            </a:endParaRPr>
          </a:p>
          <a:p>
            <a:pPr marL="0" lvl="0" indent="0" algn="l" rtl="0">
              <a:spcBef>
                <a:spcPts val="0"/>
              </a:spcBef>
              <a:spcAft>
                <a:spcPts val="0"/>
              </a:spcAft>
              <a:buNone/>
            </a:pPr>
            <a:r>
              <a:rPr lang="en" b="1" dirty="0">
                <a:solidFill>
                  <a:schemeClr val="lt1"/>
                </a:solidFill>
                <a:latin typeface="Roboto"/>
                <a:ea typeface="Roboto"/>
                <a:cs typeface="Roboto"/>
                <a:sym typeface="Roboto"/>
              </a:rPr>
              <a:t>Communication/ Marketing strategy</a:t>
            </a:r>
            <a:endParaRPr b="1" dirty="0">
              <a:solidFill>
                <a:schemeClr val="lt1"/>
              </a:solidFill>
              <a:latin typeface="Roboto"/>
              <a:ea typeface="Roboto"/>
              <a:cs typeface="Roboto"/>
              <a:sym typeface="Roboto"/>
            </a:endParaRPr>
          </a:p>
          <a:p>
            <a:pPr marL="457200" lvl="0" indent="-317500" algn="l" rtl="0">
              <a:spcBef>
                <a:spcPts val="0"/>
              </a:spcBef>
              <a:spcAft>
                <a:spcPts val="0"/>
              </a:spcAft>
              <a:buClr>
                <a:schemeClr val="lt1"/>
              </a:buClr>
              <a:buSzPts val="1400"/>
              <a:buFont typeface="Roboto"/>
              <a:buChar char="●"/>
            </a:pPr>
            <a:r>
              <a:rPr lang="en" dirty="0">
                <a:solidFill>
                  <a:schemeClr val="lt1"/>
                </a:solidFill>
                <a:latin typeface="Roboto"/>
                <a:ea typeface="Roboto"/>
                <a:cs typeface="Roboto"/>
                <a:sym typeface="Roboto"/>
              </a:rPr>
              <a:t>Build a clear identity</a:t>
            </a:r>
            <a:endParaRPr dirty="0">
              <a:solidFill>
                <a:schemeClr val="lt1"/>
              </a:solidFill>
              <a:latin typeface="Roboto"/>
              <a:ea typeface="Roboto"/>
              <a:cs typeface="Roboto"/>
              <a:sym typeface="Roboto"/>
            </a:endParaRPr>
          </a:p>
          <a:p>
            <a:pPr marL="457200" lvl="0" indent="-317500" algn="l" rtl="0">
              <a:spcBef>
                <a:spcPts val="0"/>
              </a:spcBef>
              <a:spcAft>
                <a:spcPts val="0"/>
              </a:spcAft>
              <a:buClr>
                <a:schemeClr val="lt1"/>
              </a:buClr>
              <a:buSzPts val="1400"/>
              <a:buFont typeface="Roboto"/>
              <a:buChar char="●"/>
            </a:pPr>
            <a:r>
              <a:rPr lang="en" dirty="0">
                <a:solidFill>
                  <a:schemeClr val="lt1"/>
                </a:solidFill>
                <a:latin typeface="Roboto"/>
                <a:ea typeface="Roboto"/>
                <a:cs typeface="Roboto"/>
                <a:sym typeface="Roboto"/>
              </a:rPr>
              <a:t>Communicate that identity</a:t>
            </a:r>
            <a:endParaRPr dirty="0">
              <a:solidFill>
                <a:schemeClr val="lt1"/>
              </a:solidFill>
              <a:latin typeface="Roboto"/>
              <a:ea typeface="Roboto"/>
              <a:cs typeface="Roboto"/>
              <a:sym typeface="Roboto"/>
            </a:endParaRPr>
          </a:p>
          <a:p>
            <a:pPr marL="457200" lvl="0" indent="-317500" algn="l" rtl="0">
              <a:spcBef>
                <a:spcPts val="0"/>
              </a:spcBef>
              <a:spcAft>
                <a:spcPts val="0"/>
              </a:spcAft>
              <a:buClr>
                <a:schemeClr val="lt1"/>
              </a:buClr>
              <a:buSzPts val="1400"/>
              <a:buFont typeface="Roboto"/>
              <a:buChar char="●"/>
            </a:pPr>
            <a:r>
              <a:rPr lang="en" dirty="0">
                <a:solidFill>
                  <a:schemeClr val="lt1"/>
                </a:solidFill>
                <a:latin typeface="Roboto"/>
                <a:ea typeface="Roboto"/>
                <a:cs typeface="Roboto"/>
                <a:sym typeface="Roboto"/>
              </a:rPr>
              <a:t>Manage the external message</a:t>
            </a:r>
            <a:endParaRPr dirty="0">
              <a:solidFill>
                <a:schemeClr val="lt1"/>
              </a:solidFill>
              <a:latin typeface="Roboto"/>
              <a:ea typeface="Roboto"/>
              <a:cs typeface="Roboto"/>
              <a:sym typeface="Roboto"/>
            </a:endParaRPr>
          </a:p>
          <a:p>
            <a:pPr marL="0" lvl="0" indent="0" algn="l" rtl="0">
              <a:spcBef>
                <a:spcPts val="0"/>
              </a:spcBef>
              <a:spcAft>
                <a:spcPts val="0"/>
              </a:spcAft>
              <a:buNone/>
            </a:pPr>
            <a:endParaRPr dirty="0">
              <a:solidFill>
                <a:schemeClr val="lt1"/>
              </a:solidFill>
              <a:latin typeface="Roboto"/>
              <a:ea typeface="Roboto"/>
              <a:cs typeface="Roboto"/>
              <a:sym typeface="Roboto"/>
            </a:endParaRPr>
          </a:p>
          <a:p>
            <a:pPr marL="0" lvl="0" indent="0" algn="l" rtl="0">
              <a:spcBef>
                <a:spcPts val="0"/>
              </a:spcBef>
              <a:spcAft>
                <a:spcPts val="0"/>
              </a:spcAft>
              <a:buNone/>
            </a:pPr>
            <a:r>
              <a:rPr lang="en" b="1" dirty="0">
                <a:solidFill>
                  <a:schemeClr val="lt1"/>
                </a:solidFill>
                <a:latin typeface="Roboto"/>
                <a:ea typeface="Roboto"/>
                <a:cs typeface="Roboto"/>
                <a:sym typeface="Roboto"/>
              </a:rPr>
              <a:t>Create a Plan &amp; Stick to it</a:t>
            </a:r>
            <a:endParaRPr b="1" dirty="0">
              <a:solidFill>
                <a:schemeClr val="lt1"/>
              </a:solidFill>
              <a:latin typeface="Roboto"/>
              <a:ea typeface="Roboto"/>
              <a:cs typeface="Roboto"/>
              <a:sym typeface="Roboto"/>
            </a:endParaRPr>
          </a:p>
          <a:p>
            <a:pPr marL="457200" lvl="0" indent="-317500" algn="l" rtl="0">
              <a:spcBef>
                <a:spcPts val="0"/>
              </a:spcBef>
              <a:spcAft>
                <a:spcPts val="0"/>
              </a:spcAft>
              <a:buClr>
                <a:schemeClr val="lt1"/>
              </a:buClr>
              <a:buSzPts val="1400"/>
              <a:buFont typeface="Roboto"/>
              <a:buChar char="●"/>
            </a:pPr>
            <a:r>
              <a:rPr lang="en" dirty="0">
                <a:solidFill>
                  <a:schemeClr val="lt1"/>
                </a:solidFill>
                <a:latin typeface="Roboto"/>
                <a:ea typeface="Roboto"/>
                <a:cs typeface="Roboto"/>
                <a:sym typeface="Roboto"/>
              </a:rPr>
              <a:t>What does the group want to accomplish</a:t>
            </a:r>
            <a:endParaRPr dirty="0">
              <a:solidFill>
                <a:schemeClr val="lt1"/>
              </a:solidFill>
              <a:latin typeface="Roboto"/>
              <a:ea typeface="Roboto"/>
              <a:cs typeface="Roboto"/>
              <a:sym typeface="Roboto"/>
            </a:endParaRPr>
          </a:p>
          <a:p>
            <a:pPr marL="457200" lvl="0" indent="-317500" algn="l" rtl="0">
              <a:spcBef>
                <a:spcPts val="0"/>
              </a:spcBef>
              <a:spcAft>
                <a:spcPts val="0"/>
              </a:spcAft>
              <a:buClr>
                <a:schemeClr val="lt1"/>
              </a:buClr>
              <a:buSzPts val="1400"/>
              <a:buFont typeface="Roboto"/>
              <a:buChar char="●"/>
            </a:pPr>
            <a:r>
              <a:rPr lang="en" dirty="0">
                <a:solidFill>
                  <a:schemeClr val="lt1"/>
                </a:solidFill>
                <a:latin typeface="Roboto"/>
                <a:ea typeface="Roboto"/>
                <a:cs typeface="Roboto"/>
                <a:sym typeface="Roboto"/>
              </a:rPr>
              <a:t>Who will take ownership</a:t>
            </a:r>
            <a:endParaRPr dirty="0">
              <a:solidFill>
                <a:schemeClr val="lt1"/>
              </a:solidFill>
              <a:latin typeface="Roboto"/>
              <a:ea typeface="Roboto"/>
              <a:cs typeface="Roboto"/>
              <a:sym typeface="Roboto"/>
            </a:endParaRPr>
          </a:p>
          <a:p>
            <a:pPr marL="457200" lvl="0" indent="-317500" algn="l" rtl="0">
              <a:spcBef>
                <a:spcPts val="0"/>
              </a:spcBef>
              <a:spcAft>
                <a:spcPts val="0"/>
              </a:spcAft>
              <a:buClr>
                <a:schemeClr val="lt1"/>
              </a:buClr>
              <a:buSzPts val="1400"/>
              <a:buFont typeface="Roboto"/>
              <a:buChar char="●"/>
            </a:pPr>
            <a:r>
              <a:rPr lang="en" dirty="0">
                <a:solidFill>
                  <a:schemeClr val="lt1"/>
                </a:solidFill>
                <a:latin typeface="Roboto"/>
                <a:ea typeface="Roboto"/>
                <a:cs typeface="Roboto"/>
                <a:sym typeface="Roboto"/>
              </a:rPr>
              <a:t>What does the process/ outcome look like?</a:t>
            </a:r>
            <a:endParaRPr dirty="0">
              <a:solidFill>
                <a:schemeClr val="lt1"/>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589</Words>
  <Application>Microsoft Macintosh PowerPoint</Application>
  <PresentationFormat>On-screen Show (16:9)</PresentationFormat>
  <Paragraphs>101</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Montserrat</vt:lpstr>
      <vt:lpstr>Arial</vt:lpstr>
      <vt:lpstr>Roboto</vt:lpstr>
      <vt:lpstr>Material</vt:lpstr>
      <vt:lpstr>JHU Accountability Board</vt:lpstr>
      <vt:lpstr>The session frame</vt:lpstr>
      <vt:lpstr>Who was at the table Answer the question, “Why are we the ones to solve the problem we identified?”</vt:lpstr>
      <vt:lpstr>Goal: Develop shared values that will help us understand what we are collectively motivated </vt:lpstr>
      <vt:lpstr>Individual values brought into focus</vt:lpstr>
      <vt:lpstr>Shared Values</vt:lpstr>
      <vt:lpstr>Shared Agreements</vt:lpstr>
      <vt:lpstr>Shared Agreements: We agree to be</vt:lpstr>
      <vt:lpstr>The group identified task guided by values and accomplished through agreements</vt:lpstr>
      <vt:lpstr>Gratitude  to those who came to the retreat and contributed to this content.</vt:lpstr>
      <vt:lpstr>Provided by: Keilah A. Jacques Kei-Impact Group Keilah.Jacques@gmail.com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JHU Accountability Board</dc:title>
  <cp:lastModifiedBy>Keilah Jacques</cp:lastModifiedBy>
  <cp:revision>1</cp:revision>
  <dcterms:modified xsi:type="dcterms:W3CDTF">2022-12-19T13:19:01Z</dcterms:modified>
</cp:coreProperties>
</file>