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2"/>
  </p:notesMasterIdLst>
  <p:sldIdLst>
    <p:sldId id="256" r:id="rId5"/>
    <p:sldId id="434" r:id="rId6"/>
    <p:sldId id="461" r:id="rId7"/>
    <p:sldId id="506" r:id="rId8"/>
    <p:sldId id="446" r:id="rId9"/>
    <p:sldId id="504" r:id="rId10"/>
    <p:sldId id="468" r:id="rId11"/>
    <p:sldId id="469" r:id="rId12"/>
    <p:sldId id="462" r:id="rId13"/>
    <p:sldId id="471" r:id="rId14"/>
    <p:sldId id="472" r:id="rId15"/>
    <p:sldId id="505" r:id="rId16"/>
    <p:sldId id="503" r:id="rId17"/>
    <p:sldId id="464" r:id="rId18"/>
    <p:sldId id="473" r:id="rId19"/>
    <p:sldId id="474" r:id="rId20"/>
    <p:sldId id="475" r:id="rId21"/>
    <p:sldId id="476" r:id="rId22"/>
    <p:sldId id="480" r:id="rId23"/>
    <p:sldId id="481" r:id="rId24"/>
    <p:sldId id="482" r:id="rId25"/>
    <p:sldId id="483" r:id="rId26"/>
    <p:sldId id="484" r:id="rId27"/>
    <p:sldId id="485" r:id="rId28"/>
    <p:sldId id="486" r:id="rId29"/>
    <p:sldId id="487" r:id="rId30"/>
    <p:sldId id="501" r:id="rId31"/>
    <p:sldId id="488"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457" r:id="rId45"/>
    <p:sldId id="466" r:id="rId46"/>
    <p:sldId id="502" r:id="rId47"/>
    <p:sldId id="507" r:id="rId48"/>
    <p:sldId id="264" r:id="rId49"/>
    <p:sldId id="508" r:id="rId50"/>
    <p:sldId id="509" r:id="rId51"/>
    <p:sldId id="510" r:id="rId52"/>
    <p:sldId id="460" r:id="rId53"/>
    <p:sldId id="465" r:id="rId54"/>
    <p:sldId id="511" r:id="rId55"/>
    <p:sldId id="477" r:id="rId56"/>
    <p:sldId id="478" r:id="rId57"/>
    <p:sldId id="479" r:id="rId58"/>
    <p:sldId id="467" r:id="rId59"/>
    <p:sldId id="433" r:id="rId60"/>
    <p:sldId id="453" r:id="rId61"/>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1pPr>
    <a:lvl2pPr marL="0" marR="0" indent="2286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2pPr>
    <a:lvl3pPr marL="0" marR="0" indent="4572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3pPr>
    <a:lvl4pPr marL="0" marR="0" indent="6858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4pPr>
    <a:lvl5pPr marL="0" marR="0" indent="9144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5pPr>
    <a:lvl6pPr marL="0" marR="0" indent="11430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6pPr>
    <a:lvl7pPr marL="0" marR="0" indent="13716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7pPr>
    <a:lvl8pPr marL="0" marR="0" indent="16002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8pPr>
    <a:lvl9pPr marL="0" marR="0" indent="18288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588003-DAA3-A2D2-4988-07A18E9A2635}" name="Liam Haviv" initials="LH" userId="S::lhaviv1@jh.edu::3fc394ff-b63a-4df4-ad56-e25680519140" providerId="AD"/>
  <p188:author id="{B6F8D15A-F75C-C012-CE34-01FAC1A788A0}" name="Branville Bard" initials="BB" userId="02ff722d709c3b5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Gillis" initials="JG" lastIdx="1" clrIdx="0">
    <p:extLst>
      <p:ext uri="{19B8F6BF-5375-455C-9EA6-DF929625EA0E}">
        <p15:presenceInfo xmlns:p15="http://schemas.microsoft.com/office/powerpoint/2012/main" userId="S-1-5-21-1214440339-484763869-725345543-56054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5"/>
    <a:srgbClr val="6AACE4"/>
    <a:srgbClr val="335791"/>
    <a:srgbClr val="C15034"/>
    <a:srgbClr val="002C75"/>
    <a:srgbClr val="000000"/>
    <a:srgbClr val="A26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431AA-095A-EC1C-5D68-9212E7167DF9}" v="4" dt="2024-06-11T18:06:45.886"/>
    <p1510:client id="{D287BC95-977A-49B4-FB94-CF72A168176C}" v="31" dt="2024-06-11T17:12:02.7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xfrm>
            <a:off x="458788" y="720725"/>
            <a:ext cx="6397625" cy="3598863"/>
          </a:xfrm>
          <a:prstGeom prst="rect">
            <a:avLst/>
          </a:prstGeom>
        </p:spPr>
        <p:txBody>
          <a:bodyPr lIns="96651" tIns="48325" rIns="96651" bIns="48325"/>
          <a:lstStyle/>
          <a:p>
            <a:endParaRPr/>
          </a:p>
        </p:txBody>
      </p:sp>
      <p:sp>
        <p:nvSpPr>
          <p:cNvPr id="536" name="Shape 536"/>
          <p:cNvSpPr>
            <a:spLocks noGrp="1"/>
          </p:cNvSpPr>
          <p:nvPr>
            <p:ph type="body" sz="quarter" idx="1"/>
          </p:nvPr>
        </p:nvSpPr>
        <p:spPr>
          <a:xfrm>
            <a:off x="975361" y="4560571"/>
            <a:ext cx="5364480" cy="4320540"/>
          </a:xfrm>
          <a:prstGeom prst="rect">
            <a:avLst/>
          </a:prstGeom>
        </p:spPr>
        <p:txBody>
          <a:bodyPr lIns="96651" tIns="48325" rIns="96651" bIns="48325"/>
          <a:lstStyle/>
          <a:p>
            <a:endParaRPr/>
          </a:p>
        </p:txBody>
      </p:sp>
    </p:spTree>
  </p:cSld>
  <p:clrMap bg1="lt1" tx1="dk1" bg2="lt2" tx2="dk2" accent1="accent1" accent2="accent2" accent3="accent3" accent4="accent4" accent5="accent5" accent6="accent6" hlink="hlink" folHlink="folHlink"/>
  <p:notesStyle>
    <a:lvl1pPr defTabSz="584200" latinLnBrk="0">
      <a:spcBef>
        <a:spcPts val="1000"/>
      </a:spcBef>
      <a:defRPr sz="1100">
        <a:latin typeface="Gentona Book"/>
        <a:ea typeface="Gentona Book"/>
        <a:cs typeface="Gentona Book"/>
        <a:sym typeface="Gentona Book"/>
      </a:defRPr>
    </a:lvl1pPr>
    <a:lvl2pPr indent="228600" defTabSz="584200" latinLnBrk="0">
      <a:spcBef>
        <a:spcPts val="1000"/>
      </a:spcBef>
      <a:defRPr sz="1100">
        <a:latin typeface="Gentona Book"/>
        <a:ea typeface="Gentona Book"/>
        <a:cs typeface="Gentona Book"/>
        <a:sym typeface="Gentona Book"/>
      </a:defRPr>
    </a:lvl2pPr>
    <a:lvl3pPr indent="457200" defTabSz="584200" latinLnBrk="0">
      <a:spcBef>
        <a:spcPts val="1000"/>
      </a:spcBef>
      <a:defRPr sz="1100">
        <a:latin typeface="Gentona Book"/>
        <a:ea typeface="Gentona Book"/>
        <a:cs typeface="Gentona Book"/>
        <a:sym typeface="Gentona Book"/>
      </a:defRPr>
    </a:lvl3pPr>
    <a:lvl4pPr indent="685800" defTabSz="584200" latinLnBrk="0">
      <a:spcBef>
        <a:spcPts val="1000"/>
      </a:spcBef>
      <a:defRPr sz="1100">
        <a:latin typeface="Gentona Book"/>
        <a:ea typeface="Gentona Book"/>
        <a:cs typeface="Gentona Book"/>
        <a:sym typeface="Gentona Book"/>
      </a:defRPr>
    </a:lvl4pPr>
    <a:lvl5pPr indent="914400" defTabSz="584200" latinLnBrk="0">
      <a:spcBef>
        <a:spcPts val="1000"/>
      </a:spcBef>
      <a:defRPr sz="1100">
        <a:latin typeface="Gentona Book"/>
        <a:ea typeface="Gentona Book"/>
        <a:cs typeface="Gentona Book"/>
        <a:sym typeface="Gentona Book"/>
      </a:defRPr>
    </a:lvl5pPr>
    <a:lvl6pPr indent="1143000" defTabSz="584200" latinLnBrk="0">
      <a:spcBef>
        <a:spcPts val="1000"/>
      </a:spcBef>
      <a:defRPr sz="1100">
        <a:latin typeface="Gentona Book"/>
        <a:ea typeface="Gentona Book"/>
        <a:cs typeface="Gentona Book"/>
        <a:sym typeface="Gentona Book"/>
      </a:defRPr>
    </a:lvl6pPr>
    <a:lvl7pPr indent="1371600" defTabSz="584200" latinLnBrk="0">
      <a:spcBef>
        <a:spcPts val="1000"/>
      </a:spcBef>
      <a:defRPr sz="1100">
        <a:latin typeface="Gentona Book"/>
        <a:ea typeface="Gentona Book"/>
        <a:cs typeface="Gentona Book"/>
        <a:sym typeface="Gentona Book"/>
      </a:defRPr>
    </a:lvl7pPr>
    <a:lvl8pPr indent="1600200" defTabSz="584200" latinLnBrk="0">
      <a:spcBef>
        <a:spcPts val="1000"/>
      </a:spcBef>
      <a:defRPr sz="1100">
        <a:latin typeface="Gentona Book"/>
        <a:ea typeface="Gentona Book"/>
        <a:cs typeface="Gentona Book"/>
        <a:sym typeface="Gentona Book"/>
      </a:defRPr>
    </a:lvl8pPr>
    <a:lvl9pPr indent="1828800" defTabSz="584200" latinLnBrk="0">
      <a:spcBef>
        <a:spcPts val="1000"/>
      </a:spcBef>
      <a:defRPr sz="1100">
        <a:latin typeface="Gentona Book"/>
        <a:ea typeface="Gentona Book"/>
        <a:cs typeface="Gentona Book"/>
        <a:sym typeface="Gentona Book"/>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458788" y="720725"/>
            <a:ext cx="6397625" cy="3598863"/>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616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baseline="0"/>
          </a:p>
        </p:txBody>
      </p:sp>
    </p:spTree>
    <p:extLst>
      <p:ext uri="{BB962C8B-B14F-4D97-AF65-F5344CB8AC3E}">
        <p14:creationId xmlns:p14="http://schemas.microsoft.com/office/powerpoint/2010/main" val="332650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593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214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57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52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741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846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937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 name="Title Text"/>
          <p:cNvSpPr txBox="1">
            <a:spLocks noGrp="1"/>
          </p:cNvSpPr>
          <p:nvPr>
            <p:ph type="title"/>
          </p:nvPr>
        </p:nvSpPr>
        <p:spPr>
          <a:xfrm>
            <a:off x="831850" y="1709738"/>
            <a:ext cx="10515600" cy="2852737"/>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3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etters">
    <p:spTree>
      <p:nvGrpSpPr>
        <p:cNvPr id="1" name=""/>
        <p:cNvGrpSpPr/>
        <p:nvPr/>
      </p:nvGrpSpPr>
      <p:grpSpPr>
        <a:xfrm>
          <a:off x="0" y="0"/>
          <a:ext cx="0" cy="0"/>
          <a:chOff x="0" y="0"/>
          <a:chExt cx="0" cy="0"/>
        </a:xfrm>
      </p:grpSpPr>
      <p:pic>
        <p:nvPicPr>
          <p:cNvPr id="152" name="william-stone-hopkins-bro-letter-01.pdf" descr="william-stone-hopkins-bro-letter-01.pdf"/>
          <p:cNvPicPr>
            <a:picLocks noChangeAspect="1"/>
          </p:cNvPicPr>
          <p:nvPr/>
        </p:nvPicPr>
        <p:blipFill>
          <a:blip r:embed="rId2"/>
          <a:stretch>
            <a:fillRect/>
          </a:stretch>
        </p:blipFill>
        <p:spPr>
          <a:xfrm>
            <a:off x="-351745" y="-2395269"/>
            <a:ext cx="12895490" cy="15878349"/>
          </a:xfrm>
          <a:prstGeom prst="rect">
            <a:avLst/>
          </a:prstGeom>
          <a:ln w="12700">
            <a:miter lim="400000"/>
          </a:ln>
        </p:spPr>
      </p:pic>
      <p:pic>
        <p:nvPicPr>
          <p:cNvPr id="153" name="Picture 6" descr="Picture 6"/>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pic>
        <p:nvPicPr>
          <p:cNvPr id="154" name="Picture 9" descr="Picture 9"/>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sp>
        <p:nvSpPr>
          <p:cNvPr id="155"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56"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57"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58"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16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6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6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6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69"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70"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171"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72"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173"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174" name="Rectangle 13"/>
          <p:cNvSpPr/>
          <p:nvPr/>
        </p:nvSpPr>
        <p:spPr>
          <a:xfrm>
            <a:off x="461382" y="2307263"/>
            <a:ext cx="3844806" cy="63795"/>
          </a:xfrm>
          <a:prstGeom prst="rect">
            <a:avLst/>
          </a:prstGeom>
          <a:solidFill>
            <a:srgbClr val="FF9E1B"/>
          </a:solidFill>
          <a:ln w="12700">
            <a:miter lim="400000"/>
          </a:ln>
        </p:spPr>
        <p:txBody>
          <a:bodyPr lIns="45719" rIns="45719" anchor="ct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8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8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8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8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85" name="Picture 9" descr="Picture 9"/>
          <p:cNvPicPr>
            <a:picLocks noChangeAspect="1"/>
          </p:cNvPicPr>
          <p:nvPr/>
        </p:nvPicPr>
        <p:blipFill>
          <a:blip r:embed="rId3"/>
          <a:stretch>
            <a:fillRect/>
          </a:stretch>
        </p:blipFill>
        <p:spPr>
          <a:xfrm>
            <a:off x="-2" y="4"/>
            <a:ext cx="12192002" cy="6858000"/>
          </a:xfrm>
          <a:prstGeom prst="rect">
            <a:avLst/>
          </a:prstGeom>
          <a:ln w="12700">
            <a:miter lim="400000"/>
          </a:ln>
        </p:spPr>
      </p:pic>
      <p:sp>
        <p:nvSpPr>
          <p:cNvPr id="186"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187"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88"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189"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90" name="Rectangle 13"/>
          <p:cNvSpPr/>
          <p:nvPr/>
        </p:nvSpPr>
        <p:spPr>
          <a:xfrm>
            <a:off x="7869111" y="2307263"/>
            <a:ext cx="3844806" cy="63795"/>
          </a:xfrm>
          <a:prstGeom prst="rect">
            <a:avLst/>
          </a:prstGeom>
          <a:solidFill>
            <a:srgbClr val="98618F"/>
          </a:solidFill>
          <a:ln w="12700">
            <a:miter lim="400000"/>
          </a:ln>
        </p:spPr>
        <p:txBody>
          <a:bodyPr lIns="45719" rIns="45719" anchor="ct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6_Title Slide">
    <p:spTree>
      <p:nvGrpSpPr>
        <p:cNvPr id="1" name=""/>
        <p:cNvGrpSpPr/>
        <p:nvPr/>
      </p:nvGrpSpPr>
      <p:grpSpPr>
        <a:xfrm>
          <a:off x="0" y="0"/>
          <a:ext cx="0" cy="0"/>
          <a:chOff x="0" y="0"/>
          <a:chExt cx="0" cy="0"/>
        </a:xfrm>
      </p:grpSpPr>
      <p:pic>
        <p:nvPicPr>
          <p:cNvPr id="19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9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9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0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01" name="Picture 9" descr="Picture 9"/>
          <p:cNvPicPr>
            <a:picLocks noChangeAspect="1"/>
          </p:cNvPicPr>
          <p:nvPr/>
        </p:nvPicPr>
        <p:blipFill>
          <a:blip r:embed="rId3"/>
          <a:stretch>
            <a:fillRect/>
          </a:stretch>
        </p:blipFill>
        <p:spPr>
          <a:xfrm>
            <a:off x="2" y="4"/>
            <a:ext cx="12177346" cy="6858000"/>
          </a:xfrm>
          <a:prstGeom prst="rect">
            <a:avLst/>
          </a:prstGeom>
          <a:ln w="12700">
            <a:miter lim="400000"/>
          </a:ln>
        </p:spPr>
      </p:pic>
      <p:sp>
        <p:nvSpPr>
          <p:cNvPr id="202"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03"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04"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05"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06"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9_Title Slide">
    <p:spTree>
      <p:nvGrpSpPr>
        <p:cNvPr id="1" name=""/>
        <p:cNvGrpSpPr/>
        <p:nvPr/>
      </p:nvGrpSpPr>
      <p:grpSpPr>
        <a:xfrm>
          <a:off x="0" y="0"/>
          <a:ext cx="0" cy="0"/>
          <a:chOff x="0" y="0"/>
          <a:chExt cx="0" cy="0"/>
        </a:xfrm>
      </p:grpSpPr>
      <p:pic>
        <p:nvPicPr>
          <p:cNvPr id="21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1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1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1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17" name="Picture 8" descr="Picture 8"/>
          <p:cNvPicPr>
            <a:picLocks noChangeAspect="1"/>
          </p:cNvPicPr>
          <p:nvPr/>
        </p:nvPicPr>
        <p:blipFill>
          <a:blip r:embed="rId3"/>
          <a:stretch>
            <a:fillRect/>
          </a:stretch>
        </p:blipFill>
        <p:spPr>
          <a:xfrm>
            <a:off x="-23459" y="0"/>
            <a:ext cx="12215461" cy="6858000"/>
          </a:xfrm>
          <a:prstGeom prst="rect">
            <a:avLst/>
          </a:prstGeom>
          <a:ln w="12700">
            <a:miter lim="400000"/>
          </a:ln>
        </p:spPr>
      </p:pic>
      <p:sp>
        <p:nvSpPr>
          <p:cNvPr id="218"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219"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20"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21"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222" name="Rectangle 13"/>
          <p:cNvSpPr/>
          <p:nvPr/>
        </p:nvSpPr>
        <p:spPr>
          <a:xfrm>
            <a:off x="461382" y="2307263"/>
            <a:ext cx="3844806" cy="63795"/>
          </a:xfrm>
          <a:prstGeom prst="rect">
            <a:avLst/>
          </a:prstGeom>
          <a:solidFill>
            <a:srgbClr val="FF9E1B"/>
          </a:solidFill>
          <a:ln w="12700">
            <a:miter lim="400000"/>
          </a:ln>
        </p:spPr>
        <p:txBody>
          <a:bodyPr lIns="45719" rIns="45719" anchor="ctr"/>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pic>
        <p:nvPicPr>
          <p:cNvPr id="22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3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3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32"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33" name="Picture 9" descr="Picture 9"/>
          <p:cNvPicPr>
            <a:picLocks noChangeAspect="1"/>
          </p:cNvPicPr>
          <p:nvPr/>
        </p:nvPicPr>
        <p:blipFill>
          <a:blip r:embed="rId3"/>
          <a:stretch>
            <a:fillRect/>
          </a:stretch>
        </p:blipFill>
        <p:spPr>
          <a:xfrm>
            <a:off x="1" y="0"/>
            <a:ext cx="12184364" cy="6858000"/>
          </a:xfrm>
          <a:prstGeom prst="rect">
            <a:avLst/>
          </a:prstGeom>
          <a:ln w="12700">
            <a:miter lim="400000"/>
          </a:ln>
        </p:spPr>
      </p:pic>
      <p:sp>
        <p:nvSpPr>
          <p:cNvPr id="234"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35"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36"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37"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38"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0_Title Slide">
    <p:spTree>
      <p:nvGrpSpPr>
        <p:cNvPr id="1" name=""/>
        <p:cNvGrpSpPr/>
        <p:nvPr/>
      </p:nvGrpSpPr>
      <p:grpSpPr>
        <a:xfrm>
          <a:off x="0" y="0"/>
          <a:ext cx="0" cy="0"/>
          <a:chOff x="0" y="0"/>
          <a:chExt cx="0" cy="0"/>
        </a:xfrm>
      </p:grpSpPr>
      <p:pic>
        <p:nvPicPr>
          <p:cNvPr id="24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4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4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4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49" name="Picture 8" descr="Picture 8"/>
          <p:cNvPicPr>
            <a:picLocks noChangeAspect="1"/>
          </p:cNvPicPr>
          <p:nvPr/>
        </p:nvPicPr>
        <p:blipFill>
          <a:blip r:embed="rId3"/>
          <a:stretch>
            <a:fillRect/>
          </a:stretch>
        </p:blipFill>
        <p:spPr>
          <a:xfrm>
            <a:off x="1" y="-2"/>
            <a:ext cx="12192001" cy="6858002"/>
          </a:xfrm>
          <a:prstGeom prst="rect">
            <a:avLst/>
          </a:prstGeom>
          <a:ln w="12700">
            <a:miter lim="400000"/>
          </a:ln>
        </p:spPr>
      </p:pic>
      <p:sp>
        <p:nvSpPr>
          <p:cNvPr id="250"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251"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52"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53"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254" name="Rectangle 13"/>
          <p:cNvSpPr/>
          <p:nvPr/>
        </p:nvSpPr>
        <p:spPr>
          <a:xfrm>
            <a:off x="461382" y="2307263"/>
            <a:ext cx="3844806"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1_Title Slide">
    <p:spTree>
      <p:nvGrpSpPr>
        <p:cNvPr id="1" name=""/>
        <p:cNvGrpSpPr/>
        <p:nvPr/>
      </p:nvGrpSpPr>
      <p:grpSpPr>
        <a:xfrm>
          <a:off x="0" y="0"/>
          <a:ext cx="0" cy="0"/>
          <a:chOff x="0" y="0"/>
          <a:chExt cx="0" cy="0"/>
        </a:xfrm>
      </p:grpSpPr>
      <p:pic>
        <p:nvPicPr>
          <p:cNvPr id="26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6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6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6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65" name="Picture 9" descr="Picture 9"/>
          <p:cNvPicPr>
            <a:picLocks noChangeAspect="1"/>
          </p:cNvPicPr>
          <p:nvPr/>
        </p:nvPicPr>
        <p:blipFill>
          <a:blip r:embed="rId3"/>
          <a:stretch>
            <a:fillRect/>
          </a:stretch>
        </p:blipFill>
        <p:spPr>
          <a:xfrm>
            <a:off x="0" y="0"/>
            <a:ext cx="12184324" cy="6858000"/>
          </a:xfrm>
          <a:prstGeom prst="rect">
            <a:avLst/>
          </a:prstGeom>
          <a:ln w="12700">
            <a:miter lim="400000"/>
          </a:ln>
        </p:spPr>
      </p:pic>
      <p:sp>
        <p:nvSpPr>
          <p:cNvPr id="266"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67"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68"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69"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70"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2_Title Slide">
    <p:spTree>
      <p:nvGrpSpPr>
        <p:cNvPr id="1" name=""/>
        <p:cNvGrpSpPr/>
        <p:nvPr/>
      </p:nvGrpSpPr>
      <p:grpSpPr>
        <a:xfrm>
          <a:off x="0" y="0"/>
          <a:ext cx="0" cy="0"/>
          <a:chOff x="0" y="0"/>
          <a:chExt cx="0" cy="0"/>
        </a:xfrm>
      </p:grpSpPr>
      <p:pic>
        <p:nvPicPr>
          <p:cNvPr id="27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7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7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8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81" name="Picture 9" descr="Picture 9"/>
          <p:cNvPicPr>
            <a:picLocks noChangeAspect="1"/>
          </p:cNvPicPr>
          <p:nvPr/>
        </p:nvPicPr>
        <p:blipFill>
          <a:blip r:embed="rId3"/>
          <a:stretch>
            <a:fillRect/>
          </a:stretch>
        </p:blipFill>
        <p:spPr>
          <a:xfrm>
            <a:off x="0" y="-2"/>
            <a:ext cx="12192000" cy="6858002"/>
          </a:xfrm>
          <a:prstGeom prst="rect">
            <a:avLst/>
          </a:prstGeom>
          <a:ln w="12700">
            <a:miter lim="400000"/>
          </a:ln>
        </p:spPr>
      </p:pic>
      <p:sp>
        <p:nvSpPr>
          <p:cNvPr id="282"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83"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84"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85"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86" name="Rectangle 13"/>
          <p:cNvSpPr/>
          <p:nvPr/>
        </p:nvSpPr>
        <p:spPr>
          <a:xfrm>
            <a:off x="7869111" y="2307263"/>
            <a:ext cx="3844806" cy="63795"/>
          </a:xfrm>
          <a:prstGeom prst="rect">
            <a:avLst/>
          </a:prstGeom>
          <a:solidFill>
            <a:srgbClr val="CED16C"/>
          </a:solidFill>
          <a:ln w="12700">
            <a:miter lim="400000"/>
          </a:ln>
        </p:spPr>
        <p:txBody>
          <a:bodyPr lIns="45719" rIns="45719" anchor="ctr"/>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3_Title Slide">
    <p:spTree>
      <p:nvGrpSpPr>
        <p:cNvPr id="1" name=""/>
        <p:cNvGrpSpPr/>
        <p:nvPr/>
      </p:nvGrpSpPr>
      <p:grpSpPr>
        <a:xfrm>
          <a:off x="0" y="0"/>
          <a:ext cx="0" cy="0"/>
          <a:chOff x="0" y="0"/>
          <a:chExt cx="0" cy="0"/>
        </a:xfrm>
      </p:grpSpPr>
      <p:pic>
        <p:nvPicPr>
          <p:cNvPr id="29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9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9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9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97" name="Picture 9" descr="Picture 9"/>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98"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99"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300"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301"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302" name="Rectangle 13"/>
          <p:cNvSpPr/>
          <p:nvPr/>
        </p:nvSpPr>
        <p:spPr>
          <a:xfrm>
            <a:off x="7869111" y="2307263"/>
            <a:ext cx="3844806"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0"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1"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2"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3"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9"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4_Title Slide">
    <p:spTree>
      <p:nvGrpSpPr>
        <p:cNvPr id="1" name=""/>
        <p:cNvGrpSpPr/>
        <p:nvPr/>
      </p:nvGrpSpPr>
      <p:grpSpPr>
        <a:xfrm>
          <a:off x="0" y="0"/>
          <a:ext cx="0" cy="0"/>
          <a:chOff x="0" y="0"/>
          <a:chExt cx="0" cy="0"/>
        </a:xfrm>
      </p:grpSpPr>
      <p:pic>
        <p:nvPicPr>
          <p:cNvPr id="30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1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12"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3" name="Rectangle 4"/>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14" name="Rectangle 5"/>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15" name="Title Text"/>
          <p:cNvSpPr txBox="1">
            <a:spLocks noGrp="1"/>
          </p:cNvSpPr>
          <p:nvPr>
            <p:ph type="title"/>
          </p:nvPr>
        </p:nvSpPr>
        <p:spPr>
          <a:xfrm>
            <a:off x="609600" y="350838"/>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sp>
        <p:nvSpPr>
          <p:cNvPr id="316" name="Body Level One…"/>
          <p:cNvSpPr txBox="1">
            <a:spLocks noGrp="1"/>
          </p:cNvSpPr>
          <p:nvPr>
            <p:ph type="body" sz="quarter" idx="1"/>
          </p:nvPr>
        </p:nvSpPr>
        <p:spPr>
          <a:xfrm>
            <a:off x="609600" y="838200"/>
            <a:ext cx="3657600" cy="381000"/>
          </a:xfrm>
          <a:prstGeom prst="rect">
            <a:avLst/>
          </a:prstGeom>
        </p:spPr>
        <p:txBody>
          <a:bodyPr/>
          <a:lstStyle>
            <a:lvl1pPr marL="0" indent="0">
              <a:buSzTx/>
              <a:buFontTx/>
              <a:buNone/>
            </a:lvl1pPr>
            <a:lvl2pPr>
              <a:buFontTx/>
              <a:buChar char="•"/>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pic>
        <p:nvPicPr>
          <p:cNvPr id="317" name="Picture 6" descr="Picture 6"/>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18" name="Slide Number"/>
          <p:cNvSpPr txBox="1">
            <a:spLocks noGrp="1"/>
          </p:cNvSpPr>
          <p:nvPr>
            <p:ph type="sldNum" sz="quarter" idx="2"/>
          </p:nvPr>
        </p:nvSpPr>
        <p:spPr>
          <a:xfrm>
            <a:off x="11658600" y="6251896"/>
            <a:ext cx="534924"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2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2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2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2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29" name="Body Level One…"/>
          <p:cNvSpPr txBox="1">
            <a:spLocks noGrp="1"/>
          </p:cNvSpPr>
          <p:nvPr>
            <p:ph type="body" idx="1" hasCustomPrompt="1"/>
          </p:nvPr>
        </p:nvSpPr>
        <p:spPr>
          <a:prstGeom prst="rect">
            <a:avLst/>
          </a:prstGeom>
        </p:spPr>
        <p:txBody>
          <a:bodyPr/>
          <a:lstStyle>
            <a:lvl1pPr marL="244922" indent="-244922">
              <a:buFontTx/>
              <a:buBlip>
                <a:blip r:embed="rId3"/>
              </a:buBlip>
            </a:lvl1pPr>
            <a:lvl2pPr>
              <a:buFontTx/>
              <a:buChar char="•"/>
            </a:lvl2pPr>
            <a:lvl3pPr marL="1257268" indent="-342890">
              <a:buFontTx/>
              <a:buChar char="o"/>
            </a:lvl3pPr>
            <a:lvl4pPr>
              <a:buFontTx/>
            </a:lvl4pPr>
            <a:lvl5pPr>
              <a:buFontTx/>
            </a:lvl5pPr>
          </a:lstStyle>
          <a:p>
            <a:r>
              <a:t> Click to edit Master text styles</a:t>
            </a:r>
          </a:p>
          <a:p>
            <a:pPr lvl="1"/>
            <a:endParaRPr/>
          </a:p>
          <a:p>
            <a:pPr lvl="2"/>
            <a:endParaRPr/>
          </a:p>
          <a:p>
            <a:pPr lvl="3"/>
            <a:endParaRPr/>
          </a:p>
          <a:p>
            <a:pPr lvl="4"/>
            <a:endParaRPr/>
          </a:p>
        </p:txBody>
      </p:sp>
      <p:sp>
        <p:nvSpPr>
          <p:cNvPr id="330" name="Slide Number"/>
          <p:cNvSpPr txBox="1">
            <a:spLocks noGrp="1"/>
          </p:cNvSpPr>
          <p:nvPr>
            <p:ph type="sldNum" sz="quarter" idx="2"/>
          </p:nvPr>
        </p:nvSpPr>
        <p:spPr>
          <a:xfrm>
            <a:off x="11717528" y="6172200"/>
            <a:ext cx="534925" cy="574041"/>
          </a:xfrm>
          <a:prstGeom prst="rect">
            <a:avLst/>
          </a:prstGeom>
        </p:spPr>
        <p:txBody>
          <a:bodyPr/>
          <a:lstStyle/>
          <a:p>
            <a:fld id="{86CB4B4D-7CA3-9044-876B-883B54F8677D}" type="slidenum">
              <a:t>‹#›</a:t>
            </a:fld>
            <a:endParaRPr/>
          </a:p>
        </p:txBody>
      </p:sp>
      <p:sp>
        <p:nvSpPr>
          <p:cNvPr id="331"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32"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33"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34" name="Picture 12" descr="Picture 12"/>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34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4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4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4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45" name="Body Level One…"/>
          <p:cNvSpPr txBox="1">
            <a:spLocks noGrp="1"/>
          </p:cNvSpPr>
          <p:nvPr>
            <p:ph type="body" sz="half" idx="1" hasCustomPrompt="1"/>
          </p:nvPr>
        </p:nvSpPr>
        <p:spPr>
          <a:xfrm>
            <a:off x="838200" y="1825625"/>
            <a:ext cx="5181600" cy="4351338"/>
          </a:xfrm>
          <a:prstGeom prst="rect">
            <a:avLst/>
          </a:prstGeom>
        </p:spPr>
        <p:txBody>
          <a:bodyPr/>
          <a:lstStyle>
            <a:lvl1pPr marL="244922" indent="-244922">
              <a:buFontTx/>
              <a:buBlip>
                <a:blip r:embed="rId3"/>
              </a:buBlip>
            </a:lvl1pPr>
            <a:lvl2pPr>
              <a:buFontTx/>
              <a:buChar char="•"/>
            </a:lvl2pPr>
            <a:lvl3pPr marL="1257268" indent="-342890">
              <a:buFontTx/>
              <a:buChar char="o"/>
            </a:lvl3pPr>
            <a:lvl4pPr>
              <a:buFontTx/>
            </a:lvl4pPr>
            <a:lvl5pPr>
              <a:buFontTx/>
            </a:lvl5pPr>
          </a:lstStyle>
          <a:p>
            <a:r>
              <a:t> Click to edit Master text styles</a:t>
            </a:r>
          </a:p>
          <a:p>
            <a:pPr lvl="1"/>
            <a:endParaRPr/>
          </a:p>
          <a:p>
            <a:pPr lvl="2"/>
            <a:endParaRPr/>
          </a:p>
          <a:p>
            <a:pPr lvl="3"/>
            <a:endParaRPr/>
          </a:p>
          <a:p>
            <a:pPr lvl="4"/>
            <a:endParaRPr/>
          </a:p>
        </p:txBody>
      </p:sp>
      <p:sp>
        <p:nvSpPr>
          <p:cNvPr id="34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4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48"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49" name="Picture 10" descr="Picture 10"/>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50"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35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5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5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6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61" name="Body Level One…"/>
          <p:cNvSpPr txBox="1">
            <a:spLocks noGrp="1"/>
          </p:cNvSpPr>
          <p:nvPr>
            <p:ph type="body" sz="quarter" idx="1"/>
          </p:nvPr>
        </p:nvSpPr>
        <p:spPr>
          <a:xfrm>
            <a:off x="839788" y="1681163"/>
            <a:ext cx="5157789" cy="823913"/>
          </a:xfrm>
          <a:prstGeom prst="rect">
            <a:avLst/>
          </a:prstGeom>
        </p:spPr>
        <p:txBody>
          <a:bodyPr anchor="b"/>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Body Level One</a:t>
            </a:r>
          </a:p>
          <a:p>
            <a:pPr lvl="1"/>
            <a:r>
              <a:t>Body Level Two</a:t>
            </a:r>
          </a:p>
          <a:p>
            <a:pPr lvl="2"/>
            <a:r>
              <a:t>Body Level Three</a:t>
            </a:r>
          </a:p>
          <a:p>
            <a:pPr lvl="3"/>
            <a:r>
              <a:t>Body Level Four</a:t>
            </a:r>
          </a:p>
          <a:p>
            <a:pPr lvl="4"/>
            <a:r>
              <a:t>Body Level Five</a:t>
            </a:r>
          </a:p>
        </p:txBody>
      </p:sp>
      <p:sp>
        <p:nvSpPr>
          <p:cNvPr id="362" name="Text Placeholder 4"/>
          <p:cNvSpPr>
            <a:spLocks noGrp="1"/>
          </p:cNvSpPr>
          <p:nvPr>
            <p:ph type="body" sz="quarter" idx="21"/>
          </p:nvPr>
        </p:nvSpPr>
        <p:spPr>
          <a:xfrm>
            <a:off x="6172201" y="1681163"/>
            <a:ext cx="5183189" cy="823913"/>
          </a:xfrm>
          <a:prstGeom prst="rect">
            <a:avLst/>
          </a:prstGeom>
        </p:spPr>
        <p:txBody>
          <a:bodyPr anchor="b"/>
          <a:lstStyle/>
          <a:p>
            <a:pPr marL="0" indent="0" defTabSz="914400">
              <a:lnSpc>
                <a:spcPct val="90000"/>
              </a:lnSpc>
              <a:buSzTx/>
              <a:buFontTx/>
              <a:buNone/>
              <a:defRPr sz="2400" b="1">
                <a:solidFill>
                  <a:srgbClr val="0F2C71"/>
                </a:solidFill>
                <a:latin typeface="Trebuchet MS"/>
                <a:ea typeface="Trebuchet MS"/>
                <a:cs typeface="Trebuchet MS"/>
                <a:sym typeface="Trebuchet MS"/>
              </a:defRPr>
            </a:pPr>
            <a:endParaRPr/>
          </a:p>
        </p:txBody>
      </p:sp>
      <p:sp>
        <p:nvSpPr>
          <p:cNvPr id="363"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64"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65"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66" name="Picture 12" descr="Picture 12"/>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67"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pic>
        <p:nvPicPr>
          <p:cNvPr id="39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9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9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9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95" name="Picture Placeholder 2"/>
          <p:cNvSpPr>
            <a:spLocks noGrp="1"/>
          </p:cNvSpPr>
          <p:nvPr>
            <p:ph type="pic" sz="half" idx="21"/>
          </p:nvPr>
        </p:nvSpPr>
        <p:spPr>
          <a:xfrm>
            <a:off x="5183187" y="2041074"/>
            <a:ext cx="6172201" cy="3819979"/>
          </a:xfrm>
          <a:prstGeom prst="rect">
            <a:avLst/>
          </a:prstGeom>
        </p:spPr>
        <p:txBody>
          <a:bodyPr lIns="91439" rIns="91439">
            <a:noAutofit/>
          </a:bodyPr>
          <a:lstStyle/>
          <a:p>
            <a:endParaRPr/>
          </a:p>
        </p:txBody>
      </p:sp>
      <p:sp>
        <p:nvSpPr>
          <p:cNvPr id="396"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Body Level One</a:t>
            </a:r>
          </a:p>
          <a:p>
            <a:pPr lvl="1"/>
            <a:r>
              <a:t>Body Level Two</a:t>
            </a:r>
          </a:p>
          <a:p>
            <a:pPr lvl="2"/>
            <a:r>
              <a:t>Body Level Three</a:t>
            </a:r>
          </a:p>
          <a:p>
            <a:pPr lvl="3"/>
            <a:r>
              <a:t>Body Level Four</a:t>
            </a:r>
          </a:p>
          <a:p>
            <a:pPr lvl="4"/>
            <a:r>
              <a:t>Body Level Five</a:t>
            </a:r>
          </a:p>
        </p:txBody>
      </p:sp>
      <p:sp>
        <p:nvSpPr>
          <p:cNvPr id="39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9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99"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400" name="Picture 10" descr="Picture 10"/>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401" name="Slide Number"/>
          <p:cNvSpPr txBox="1">
            <a:spLocks noGrp="1"/>
          </p:cNvSpPr>
          <p:nvPr>
            <p:ph type="sldNum" sz="quarter" idx="2"/>
          </p:nvPr>
        </p:nvSpPr>
        <p:spPr>
          <a:xfrm>
            <a:off x="11658600" y="6251896"/>
            <a:ext cx="534924"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408"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09"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10"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11"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412" name="Picture 9" descr="Picture 9"/>
          <p:cNvPicPr>
            <a:picLocks noChangeAspect="1"/>
          </p:cNvPicPr>
          <p:nvPr/>
        </p:nvPicPr>
        <p:blipFill>
          <a:blip r:embed="rId3"/>
          <a:stretch>
            <a:fillRect/>
          </a:stretch>
        </p:blipFill>
        <p:spPr>
          <a:xfrm>
            <a:off x="1" y="0"/>
            <a:ext cx="12227443" cy="6858000"/>
          </a:xfrm>
          <a:prstGeom prst="rect">
            <a:avLst/>
          </a:prstGeom>
          <a:ln w="12700">
            <a:miter lim="400000"/>
          </a:ln>
        </p:spPr>
      </p:pic>
      <p:sp>
        <p:nvSpPr>
          <p:cNvPr id="413" name="Rectangle 6"/>
          <p:cNvSpPr/>
          <p:nvPr/>
        </p:nvSpPr>
        <p:spPr>
          <a:xfrm>
            <a:off x="1" y="2831608"/>
            <a:ext cx="12192001" cy="1139478"/>
          </a:xfrm>
          <a:prstGeom prst="rect">
            <a:avLst/>
          </a:prstGeom>
          <a:solidFill>
            <a:srgbClr val="6DADE4">
              <a:alpha val="58999"/>
            </a:srgbClr>
          </a:solidFill>
          <a:ln w="12700">
            <a:miter lim="400000"/>
          </a:ln>
        </p:spPr>
        <p:txBody>
          <a:bodyPr lIns="45719" rIns="45719" anchor="ctr"/>
          <a:lstStyle/>
          <a:p>
            <a:pPr>
              <a:defRPr>
                <a:solidFill>
                  <a:srgbClr val="FF9E1B"/>
                </a:solidFill>
              </a:defRPr>
            </a:pPr>
            <a:endParaRPr/>
          </a:p>
        </p:txBody>
      </p:sp>
      <p:pic>
        <p:nvPicPr>
          <p:cNvPr id="414" name="enterprise-medicine.logo.large.horizontal.white.pdf" descr="enterprise-medicine.logo.large.horizontal.white.pdf"/>
          <p:cNvPicPr>
            <a:picLocks noChangeAspect="1"/>
          </p:cNvPicPr>
          <p:nvPr/>
        </p:nvPicPr>
        <p:blipFill>
          <a:blip r:embed="rId4"/>
          <a:srcRect l="13677" r="13677"/>
          <a:stretch>
            <a:fillRect/>
          </a:stretch>
        </p:blipFill>
        <p:spPr>
          <a:xfrm>
            <a:off x="325861" y="5706191"/>
            <a:ext cx="1594961" cy="969122"/>
          </a:xfrm>
          <a:prstGeom prst="rect">
            <a:avLst/>
          </a:prstGeom>
          <a:ln w="12700">
            <a:miter lim="400000"/>
          </a:ln>
        </p:spPr>
      </p:pic>
      <p:sp>
        <p:nvSpPr>
          <p:cNvPr id="415"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422"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2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2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25"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26" name="Title Text"/>
          <p:cNvSpPr txBox="1">
            <a:spLocks noGrp="1"/>
          </p:cNvSpPr>
          <p:nvPr>
            <p:ph type="title"/>
          </p:nvPr>
        </p:nvSpPr>
        <p:spPr>
          <a:xfrm>
            <a:off x="946403" y="758951"/>
            <a:ext cx="9934958" cy="4041649"/>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427" name="Body Level One…"/>
          <p:cNvSpPr txBox="1">
            <a:spLocks noGrp="1"/>
          </p:cNvSpPr>
          <p:nvPr>
            <p:ph type="body" sz="quarter" idx="1"/>
          </p:nvPr>
        </p:nvSpPr>
        <p:spPr>
          <a:xfrm>
            <a:off x="946403" y="4800600"/>
            <a:ext cx="9934958" cy="121920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428" name="Rectangle 17"/>
          <p:cNvSpPr/>
          <p:nvPr/>
        </p:nvSpPr>
        <p:spPr>
          <a:xfrm>
            <a:off x="0" y="0"/>
            <a:ext cx="342900" cy="6858000"/>
          </a:xfrm>
          <a:prstGeom prst="rect">
            <a:avLst/>
          </a:prstGeom>
          <a:solidFill>
            <a:schemeClr val="accent1"/>
          </a:solidFill>
          <a:ln w="12700">
            <a:miter lim="400000"/>
          </a:ln>
        </p:spPr>
        <p:txBody>
          <a:bodyPr lIns="45719" rIns="45719"/>
          <a:lstStyle/>
          <a:p>
            <a:endParaRPr/>
          </a:p>
        </p:txBody>
      </p:sp>
      <p:sp>
        <p:nvSpPr>
          <p:cNvPr id="429" name="Slide Number"/>
          <p:cNvSpPr txBox="1">
            <a:spLocks noGrp="1"/>
          </p:cNvSpPr>
          <p:nvPr>
            <p:ph type="sldNum" sz="quarter" idx="2"/>
          </p:nvPr>
        </p:nvSpPr>
        <p:spPr>
          <a:xfrm>
            <a:off x="12018644" y="6182043"/>
            <a:ext cx="534925"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50290" y="19615"/>
            <a:ext cx="941709" cy="135551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92000" cy="1375410"/>
          </a:xfrm>
          <a:custGeom>
            <a:avLst/>
            <a:gdLst/>
            <a:ahLst/>
            <a:cxnLst/>
            <a:rect l="l" t="t" r="r" b="b"/>
            <a:pathLst>
              <a:path w="12192000" h="1375410">
                <a:moveTo>
                  <a:pt x="0" y="1375130"/>
                </a:moveTo>
                <a:lnTo>
                  <a:pt x="12192000" y="1375130"/>
                </a:lnTo>
                <a:lnTo>
                  <a:pt x="12192000" y="0"/>
                </a:lnTo>
                <a:lnTo>
                  <a:pt x="0" y="0"/>
                </a:lnTo>
                <a:lnTo>
                  <a:pt x="0" y="1375130"/>
                </a:lnTo>
                <a:close/>
              </a:path>
            </a:pathLst>
          </a:custGeom>
          <a:solidFill>
            <a:srgbClr val="002D75"/>
          </a:solidFill>
        </p:spPr>
        <p:txBody>
          <a:bodyPr wrap="square" lIns="0" tIns="0" rIns="0" bIns="0" rtlCol="0"/>
          <a:lstStyle/>
          <a:p>
            <a:endParaRPr/>
          </a:p>
        </p:txBody>
      </p:sp>
      <p:sp>
        <p:nvSpPr>
          <p:cNvPr id="18" name="bk object 18"/>
          <p:cNvSpPr/>
          <p:nvPr/>
        </p:nvSpPr>
        <p:spPr>
          <a:xfrm>
            <a:off x="0" y="1375133"/>
            <a:ext cx="12192000" cy="53340"/>
          </a:xfrm>
          <a:custGeom>
            <a:avLst/>
            <a:gdLst/>
            <a:ahLst/>
            <a:cxnLst/>
            <a:rect l="l" t="t" r="r" b="b"/>
            <a:pathLst>
              <a:path w="12192000" h="53340">
                <a:moveTo>
                  <a:pt x="0" y="53261"/>
                </a:moveTo>
                <a:lnTo>
                  <a:pt x="12192000" y="53261"/>
                </a:lnTo>
                <a:lnTo>
                  <a:pt x="12192000" y="0"/>
                </a:lnTo>
                <a:lnTo>
                  <a:pt x="0" y="0"/>
                </a:lnTo>
                <a:lnTo>
                  <a:pt x="0" y="53261"/>
                </a:lnTo>
                <a:close/>
              </a:path>
            </a:pathLst>
          </a:custGeom>
          <a:solidFill>
            <a:srgbClr val="6DADE4"/>
          </a:solidFill>
        </p:spPr>
        <p:txBody>
          <a:bodyPr wrap="square" lIns="0" tIns="0" rIns="0" bIns="0" rtlCol="0"/>
          <a:lstStyle/>
          <a:p>
            <a:endParaRPr/>
          </a:p>
        </p:txBody>
      </p:sp>
      <p:sp>
        <p:nvSpPr>
          <p:cNvPr id="19" name="bk object 19"/>
          <p:cNvSpPr/>
          <p:nvPr/>
        </p:nvSpPr>
        <p:spPr>
          <a:xfrm>
            <a:off x="11433745" y="118344"/>
            <a:ext cx="758825" cy="257175"/>
          </a:xfrm>
          <a:custGeom>
            <a:avLst/>
            <a:gdLst/>
            <a:ahLst/>
            <a:cxnLst/>
            <a:rect l="l" t="t" r="r" b="b"/>
            <a:pathLst>
              <a:path w="758825" h="257175">
                <a:moveTo>
                  <a:pt x="249571" y="0"/>
                </a:moveTo>
                <a:lnTo>
                  <a:pt x="201274" y="2132"/>
                </a:lnTo>
                <a:lnTo>
                  <a:pt x="158758" y="8107"/>
                </a:lnTo>
                <a:lnTo>
                  <a:pt x="106665" y="33969"/>
                </a:lnTo>
                <a:lnTo>
                  <a:pt x="1764" y="246302"/>
                </a:lnTo>
                <a:lnTo>
                  <a:pt x="0" y="251558"/>
                </a:lnTo>
                <a:lnTo>
                  <a:pt x="3528" y="256812"/>
                </a:lnTo>
                <a:lnTo>
                  <a:pt x="8820" y="256812"/>
                </a:lnTo>
                <a:lnTo>
                  <a:pt x="57686" y="248169"/>
                </a:lnTo>
                <a:lnTo>
                  <a:pt x="107583" y="240868"/>
                </a:lnTo>
                <a:lnTo>
                  <a:pt x="158105" y="234821"/>
                </a:lnTo>
                <a:lnTo>
                  <a:pt x="208845" y="229941"/>
                </a:lnTo>
                <a:lnTo>
                  <a:pt x="259395" y="226143"/>
                </a:lnTo>
                <a:lnTo>
                  <a:pt x="309351" y="223339"/>
                </a:lnTo>
                <a:lnTo>
                  <a:pt x="358305" y="221444"/>
                </a:lnTo>
                <a:lnTo>
                  <a:pt x="405850" y="220370"/>
                </a:lnTo>
                <a:lnTo>
                  <a:pt x="758254" y="220031"/>
                </a:lnTo>
                <a:lnTo>
                  <a:pt x="758254" y="216528"/>
                </a:lnTo>
                <a:lnTo>
                  <a:pt x="63503" y="216528"/>
                </a:lnTo>
                <a:lnTo>
                  <a:pt x="125243" y="60651"/>
                </a:lnTo>
                <a:lnTo>
                  <a:pt x="169343" y="37883"/>
                </a:lnTo>
                <a:lnTo>
                  <a:pt x="758254" y="37883"/>
                </a:lnTo>
                <a:lnTo>
                  <a:pt x="758254" y="30876"/>
                </a:lnTo>
                <a:lnTo>
                  <a:pt x="451581" y="30876"/>
                </a:lnTo>
                <a:lnTo>
                  <a:pt x="404655" y="17149"/>
                </a:lnTo>
                <a:lnTo>
                  <a:pt x="353712" y="7459"/>
                </a:lnTo>
                <a:lnTo>
                  <a:pt x="301201" y="1759"/>
                </a:lnTo>
                <a:lnTo>
                  <a:pt x="249571" y="0"/>
                </a:lnTo>
                <a:close/>
              </a:path>
              <a:path w="758825" h="257175">
                <a:moveTo>
                  <a:pt x="758254" y="220031"/>
                </a:moveTo>
                <a:lnTo>
                  <a:pt x="451581" y="220031"/>
                </a:lnTo>
                <a:lnTo>
                  <a:pt x="497834" y="220370"/>
                </a:lnTo>
                <a:lnTo>
                  <a:pt x="545771" y="221444"/>
                </a:lnTo>
                <a:lnTo>
                  <a:pt x="594986" y="223339"/>
                </a:lnTo>
                <a:lnTo>
                  <a:pt x="645072" y="226143"/>
                </a:lnTo>
                <a:lnTo>
                  <a:pt x="695623" y="229941"/>
                </a:lnTo>
                <a:lnTo>
                  <a:pt x="746232" y="234821"/>
                </a:lnTo>
                <a:lnTo>
                  <a:pt x="758254" y="236267"/>
                </a:lnTo>
                <a:lnTo>
                  <a:pt x="758254" y="220031"/>
                </a:lnTo>
                <a:close/>
              </a:path>
              <a:path w="758825" h="257175">
                <a:moveTo>
                  <a:pt x="328358" y="187015"/>
                </a:moveTo>
                <a:lnTo>
                  <a:pt x="270821" y="188138"/>
                </a:lnTo>
                <a:lnTo>
                  <a:pt x="212727" y="191161"/>
                </a:lnTo>
                <a:lnTo>
                  <a:pt x="156917" y="196574"/>
                </a:lnTo>
                <a:lnTo>
                  <a:pt x="106230" y="204866"/>
                </a:lnTo>
                <a:lnTo>
                  <a:pt x="63503" y="216528"/>
                </a:lnTo>
                <a:lnTo>
                  <a:pt x="758254" y="216528"/>
                </a:lnTo>
                <a:lnTo>
                  <a:pt x="758254" y="198213"/>
                </a:lnTo>
                <a:lnTo>
                  <a:pt x="748404" y="196574"/>
                </a:lnTo>
                <a:lnTo>
                  <a:pt x="693026" y="191161"/>
                </a:lnTo>
                <a:lnTo>
                  <a:pt x="641996" y="188506"/>
                </a:lnTo>
                <a:lnTo>
                  <a:pt x="430413" y="188506"/>
                </a:lnTo>
                <a:lnTo>
                  <a:pt x="382502" y="187301"/>
                </a:lnTo>
                <a:lnTo>
                  <a:pt x="328358" y="187015"/>
                </a:lnTo>
                <a:close/>
              </a:path>
              <a:path w="758825" h="257175">
                <a:moveTo>
                  <a:pt x="634153" y="152164"/>
                </a:moveTo>
                <a:lnTo>
                  <a:pt x="269008" y="152164"/>
                </a:lnTo>
                <a:lnTo>
                  <a:pt x="321045" y="155358"/>
                </a:lnTo>
                <a:lnTo>
                  <a:pt x="374847" y="163710"/>
                </a:lnTo>
                <a:lnTo>
                  <a:pt x="430413" y="177997"/>
                </a:lnTo>
                <a:lnTo>
                  <a:pt x="430413" y="188506"/>
                </a:lnTo>
                <a:lnTo>
                  <a:pt x="472748" y="188506"/>
                </a:lnTo>
                <a:lnTo>
                  <a:pt x="472748" y="177997"/>
                </a:lnTo>
                <a:lnTo>
                  <a:pt x="528314" y="163710"/>
                </a:lnTo>
                <a:lnTo>
                  <a:pt x="582115" y="155358"/>
                </a:lnTo>
                <a:lnTo>
                  <a:pt x="634153" y="152164"/>
                </a:lnTo>
                <a:close/>
              </a:path>
              <a:path w="758825" h="257175">
                <a:moveTo>
                  <a:pt x="576963" y="187015"/>
                </a:moveTo>
                <a:lnTo>
                  <a:pt x="521955" y="187301"/>
                </a:lnTo>
                <a:lnTo>
                  <a:pt x="472748" y="188506"/>
                </a:lnTo>
                <a:lnTo>
                  <a:pt x="641996" y="188506"/>
                </a:lnTo>
                <a:lnTo>
                  <a:pt x="634933" y="188138"/>
                </a:lnTo>
                <a:lnTo>
                  <a:pt x="576963" y="187015"/>
                </a:lnTo>
                <a:close/>
              </a:path>
              <a:path w="758825" h="257175">
                <a:moveTo>
                  <a:pt x="733819" y="37883"/>
                </a:moveTo>
                <a:lnTo>
                  <a:pt x="169343" y="37883"/>
                </a:lnTo>
                <a:lnTo>
                  <a:pt x="123479" y="165737"/>
                </a:lnTo>
                <a:lnTo>
                  <a:pt x="170225" y="158131"/>
                </a:lnTo>
                <a:lnTo>
                  <a:pt x="218734" y="153347"/>
                </a:lnTo>
                <a:lnTo>
                  <a:pt x="269008" y="152164"/>
                </a:lnTo>
                <a:lnTo>
                  <a:pt x="758254" y="152164"/>
                </a:lnTo>
                <a:lnTo>
                  <a:pt x="758254" y="106000"/>
                </a:lnTo>
                <a:lnTo>
                  <a:pt x="733819" y="37883"/>
                </a:lnTo>
                <a:close/>
              </a:path>
              <a:path w="758825" h="257175">
                <a:moveTo>
                  <a:pt x="758254" y="152164"/>
                </a:moveTo>
                <a:lnTo>
                  <a:pt x="634153" y="152164"/>
                </a:lnTo>
                <a:lnTo>
                  <a:pt x="684427" y="153347"/>
                </a:lnTo>
                <a:lnTo>
                  <a:pt x="732937" y="158131"/>
                </a:lnTo>
                <a:lnTo>
                  <a:pt x="758254" y="162251"/>
                </a:lnTo>
                <a:lnTo>
                  <a:pt x="758254" y="152164"/>
                </a:lnTo>
                <a:close/>
              </a:path>
              <a:path w="758825" h="257175">
                <a:moveTo>
                  <a:pt x="758254" y="37883"/>
                </a:moveTo>
                <a:lnTo>
                  <a:pt x="733819" y="37883"/>
                </a:lnTo>
                <a:lnTo>
                  <a:pt x="758254" y="51024"/>
                </a:lnTo>
                <a:lnTo>
                  <a:pt x="758254" y="37883"/>
                </a:lnTo>
                <a:close/>
              </a:path>
              <a:path w="758825" h="257175">
                <a:moveTo>
                  <a:pt x="655289" y="0"/>
                </a:moveTo>
                <a:lnTo>
                  <a:pt x="603504" y="1759"/>
                </a:lnTo>
                <a:lnTo>
                  <a:pt x="550691" y="7459"/>
                </a:lnTo>
                <a:lnTo>
                  <a:pt x="499249" y="17149"/>
                </a:lnTo>
                <a:lnTo>
                  <a:pt x="451581" y="30876"/>
                </a:lnTo>
                <a:lnTo>
                  <a:pt x="758254" y="30876"/>
                </a:lnTo>
                <a:lnTo>
                  <a:pt x="758254" y="14135"/>
                </a:lnTo>
                <a:lnTo>
                  <a:pt x="746166" y="8107"/>
                </a:lnTo>
                <a:lnTo>
                  <a:pt x="703643" y="2132"/>
                </a:lnTo>
                <a:lnTo>
                  <a:pt x="655289" y="0"/>
                </a:lnTo>
                <a:close/>
              </a:path>
            </a:pathLst>
          </a:custGeom>
          <a:solidFill>
            <a:srgbClr val="FEFEFE">
              <a:alpha val="34999"/>
            </a:srgbClr>
          </a:solidFill>
        </p:spPr>
        <p:txBody>
          <a:bodyPr wrap="square" lIns="0" tIns="0" rIns="0" bIns="0" rtlCol="0"/>
          <a:lstStyle/>
          <a:p>
            <a:endParaRPr/>
          </a:p>
        </p:txBody>
      </p:sp>
      <p:sp>
        <p:nvSpPr>
          <p:cNvPr id="20" name="bk object 20"/>
          <p:cNvSpPr/>
          <p:nvPr/>
        </p:nvSpPr>
        <p:spPr>
          <a:xfrm>
            <a:off x="11250290" y="19615"/>
            <a:ext cx="941705" cy="1355725"/>
          </a:xfrm>
          <a:custGeom>
            <a:avLst/>
            <a:gdLst/>
            <a:ahLst/>
            <a:cxnLst/>
            <a:rect l="l" t="t" r="r" b="b"/>
            <a:pathLst>
              <a:path w="941704" h="1355725">
                <a:moveTo>
                  <a:pt x="635036" y="0"/>
                </a:moveTo>
                <a:lnTo>
                  <a:pt x="586494" y="436"/>
                </a:lnTo>
                <a:lnTo>
                  <a:pt x="537902" y="1743"/>
                </a:lnTo>
                <a:lnTo>
                  <a:pt x="489286" y="3913"/>
                </a:lnTo>
                <a:lnTo>
                  <a:pt x="440670" y="6940"/>
                </a:lnTo>
                <a:lnTo>
                  <a:pt x="392079" y="10819"/>
                </a:lnTo>
                <a:lnTo>
                  <a:pt x="343537" y="15544"/>
                </a:lnTo>
                <a:lnTo>
                  <a:pt x="295068" y="21107"/>
                </a:lnTo>
                <a:lnTo>
                  <a:pt x="246697" y="27504"/>
                </a:lnTo>
                <a:lnTo>
                  <a:pt x="198449" y="34727"/>
                </a:lnTo>
                <a:lnTo>
                  <a:pt x="150347" y="42772"/>
                </a:lnTo>
                <a:lnTo>
                  <a:pt x="102417" y="51631"/>
                </a:lnTo>
                <a:lnTo>
                  <a:pt x="54683" y="61300"/>
                </a:lnTo>
                <a:lnTo>
                  <a:pt x="51155" y="61300"/>
                </a:lnTo>
                <a:lnTo>
                  <a:pt x="30511" y="70495"/>
                </a:lnTo>
                <a:lnTo>
                  <a:pt x="14332" y="86258"/>
                </a:lnTo>
                <a:lnTo>
                  <a:pt x="3776" y="106618"/>
                </a:lnTo>
                <a:lnTo>
                  <a:pt x="0" y="129606"/>
                </a:lnTo>
                <a:lnTo>
                  <a:pt x="0" y="232940"/>
                </a:lnTo>
                <a:lnTo>
                  <a:pt x="1726" y="310458"/>
                </a:lnTo>
                <a:lnTo>
                  <a:pt x="6762" y="384669"/>
                </a:lnTo>
                <a:lnTo>
                  <a:pt x="14896" y="455633"/>
                </a:lnTo>
                <a:lnTo>
                  <a:pt x="25914" y="523408"/>
                </a:lnTo>
                <a:lnTo>
                  <a:pt x="39603" y="588052"/>
                </a:lnTo>
                <a:lnTo>
                  <a:pt x="55750" y="649624"/>
                </a:lnTo>
                <a:lnTo>
                  <a:pt x="74142" y="708181"/>
                </a:lnTo>
                <a:lnTo>
                  <a:pt x="94566" y="763783"/>
                </a:lnTo>
                <a:lnTo>
                  <a:pt x="116808" y="816489"/>
                </a:lnTo>
                <a:lnTo>
                  <a:pt x="140656" y="866355"/>
                </a:lnTo>
                <a:lnTo>
                  <a:pt x="165896" y="913441"/>
                </a:lnTo>
                <a:lnTo>
                  <a:pt x="192316" y="957805"/>
                </a:lnTo>
                <a:lnTo>
                  <a:pt x="219701" y="999505"/>
                </a:lnTo>
                <a:lnTo>
                  <a:pt x="247840" y="1038600"/>
                </a:lnTo>
                <a:lnTo>
                  <a:pt x="276519" y="1075149"/>
                </a:lnTo>
                <a:lnTo>
                  <a:pt x="305525" y="1109209"/>
                </a:lnTo>
                <a:lnTo>
                  <a:pt x="334644" y="1140840"/>
                </a:lnTo>
                <a:lnTo>
                  <a:pt x="363664" y="1170098"/>
                </a:lnTo>
                <a:lnTo>
                  <a:pt x="392372" y="1197044"/>
                </a:lnTo>
                <a:lnTo>
                  <a:pt x="447998" y="1244230"/>
                </a:lnTo>
                <a:lnTo>
                  <a:pt x="499817" y="1282864"/>
                </a:lnTo>
                <a:lnTo>
                  <a:pt x="546123" y="1313413"/>
                </a:lnTo>
                <a:lnTo>
                  <a:pt x="585214" y="1336345"/>
                </a:lnTo>
                <a:lnTo>
                  <a:pt x="601520" y="1345101"/>
                </a:lnTo>
                <a:lnTo>
                  <a:pt x="609734" y="1349699"/>
                </a:lnTo>
                <a:lnTo>
                  <a:pt x="618278" y="1352983"/>
                </a:lnTo>
                <a:lnTo>
                  <a:pt x="626823" y="1354953"/>
                </a:lnTo>
                <a:lnTo>
                  <a:pt x="633845" y="1355515"/>
                </a:lnTo>
                <a:lnTo>
                  <a:pt x="636375" y="1355515"/>
                </a:lnTo>
                <a:lnTo>
                  <a:pt x="644270" y="1354953"/>
                </a:lnTo>
                <a:lnTo>
                  <a:pt x="653338" y="1352983"/>
                </a:lnTo>
                <a:lnTo>
                  <a:pt x="662075" y="1349699"/>
                </a:lnTo>
                <a:lnTo>
                  <a:pt x="670316" y="1345101"/>
                </a:lnTo>
                <a:lnTo>
                  <a:pt x="686622" y="1336345"/>
                </a:lnTo>
                <a:lnTo>
                  <a:pt x="705158" y="1325802"/>
                </a:lnTo>
                <a:lnTo>
                  <a:pt x="725712" y="1313413"/>
                </a:lnTo>
                <a:lnTo>
                  <a:pt x="741897" y="1303066"/>
                </a:lnTo>
                <a:lnTo>
                  <a:pt x="608576" y="1303066"/>
                </a:lnTo>
                <a:lnTo>
                  <a:pt x="585374" y="1289735"/>
                </a:lnTo>
                <a:lnTo>
                  <a:pt x="533568" y="1256457"/>
                </a:lnTo>
                <a:lnTo>
                  <a:pt x="476235" y="1213933"/>
                </a:lnTo>
                <a:lnTo>
                  <a:pt x="446125" y="1189045"/>
                </a:lnTo>
                <a:lnTo>
                  <a:pt x="415387" y="1161655"/>
                </a:lnTo>
                <a:lnTo>
                  <a:pt x="384273" y="1131699"/>
                </a:lnTo>
                <a:lnTo>
                  <a:pt x="353034" y="1099114"/>
                </a:lnTo>
                <a:lnTo>
                  <a:pt x="321923" y="1063836"/>
                </a:lnTo>
                <a:lnTo>
                  <a:pt x="291189" y="1025803"/>
                </a:lnTo>
                <a:lnTo>
                  <a:pt x="261086" y="984949"/>
                </a:lnTo>
                <a:lnTo>
                  <a:pt x="231863" y="941212"/>
                </a:lnTo>
                <a:lnTo>
                  <a:pt x="203773" y="894529"/>
                </a:lnTo>
                <a:lnTo>
                  <a:pt x="177067" y="844835"/>
                </a:lnTo>
                <a:lnTo>
                  <a:pt x="151997" y="792067"/>
                </a:lnTo>
                <a:lnTo>
                  <a:pt x="128813" y="736161"/>
                </a:lnTo>
                <a:lnTo>
                  <a:pt x="107768" y="677054"/>
                </a:lnTo>
                <a:lnTo>
                  <a:pt x="89112" y="614683"/>
                </a:lnTo>
                <a:lnTo>
                  <a:pt x="73097" y="548984"/>
                </a:lnTo>
                <a:lnTo>
                  <a:pt x="59975" y="479893"/>
                </a:lnTo>
                <a:lnTo>
                  <a:pt x="63503" y="479893"/>
                </a:lnTo>
                <a:lnTo>
                  <a:pt x="112221" y="469861"/>
                </a:lnTo>
                <a:lnTo>
                  <a:pt x="161176" y="460776"/>
                </a:lnTo>
                <a:lnTo>
                  <a:pt x="210347" y="452631"/>
                </a:lnTo>
                <a:lnTo>
                  <a:pt x="259708" y="445417"/>
                </a:lnTo>
                <a:lnTo>
                  <a:pt x="309236" y="439127"/>
                </a:lnTo>
                <a:lnTo>
                  <a:pt x="358908" y="433753"/>
                </a:lnTo>
                <a:lnTo>
                  <a:pt x="408698" y="429287"/>
                </a:lnTo>
                <a:lnTo>
                  <a:pt x="458584" y="425721"/>
                </a:lnTo>
                <a:lnTo>
                  <a:pt x="493597" y="423847"/>
                </a:lnTo>
                <a:lnTo>
                  <a:pt x="52919" y="423847"/>
                </a:lnTo>
                <a:lnTo>
                  <a:pt x="47269" y="378255"/>
                </a:lnTo>
                <a:lnTo>
                  <a:pt x="43437" y="331021"/>
                </a:lnTo>
                <a:lnTo>
                  <a:pt x="41260" y="282473"/>
                </a:lnTo>
                <a:lnTo>
                  <a:pt x="40571" y="232940"/>
                </a:lnTo>
                <a:lnTo>
                  <a:pt x="40571" y="129606"/>
                </a:lnTo>
                <a:lnTo>
                  <a:pt x="114149" y="91076"/>
                </a:lnTo>
                <a:lnTo>
                  <a:pt x="165057" y="81532"/>
                </a:lnTo>
                <a:lnTo>
                  <a:pt x="216227" y="72959"/>
                </a:lnTo>
                <a:lnTo>
                  <a:pt x="267660" y="65365"/>
                </a:lnTo>
                <a:lnTo>
                  <a:pt x="319355" y="58758"/>
                </a:lnTo>
                <a:lnTo>
                  <a:pt x="371312" y="53145"/>
                </a:lnTo>
                <a:lnTo>
                  <a:pt x="423532" y="48536"/>
                </a:lnTo>
                <a:lnTo>
                  <a:pt x="476015" y="44937"/>
                </a:lnTo>
                <a:lnTo>
                  <a:pt x="528759" y="42356"/>
                </a:lnTo>
                <a:lnTo>
                  <a:pt x="581767" y="40802"/>
                </a:lnTo>
                <a:lnTo>
                  <a:pt x="941709" y="40283"/>
                </a:lnTo>
                <a:lnTo>
                  <a:pt x="941709" y="17214"/>
                </a:lnTo>
                <a:lnTo>
                  <a:pt x="878743" y="10819"/>
                </a:lnTo>
                <a:lnTo>
                  <a:pt x="830186" y="6940"/>
                </a:lnTo>
                <a:lnTo>
                  <a:pt x="781530" y="3913"/>
                </a:lnTo>
                <a:lnTo>
                  <a:pt x="732782" y="1743"/>
                </a:lnTo>
                <a:lnTo>
                  <a:pt x="683949" y="436"/>
                </a:lnTo>
                <a:lnTo>
                  <a:pt x="635036" y="0"/>
                </a:lnTo>
                <a:close/>
              </a:path>
              <a:path w="941704" h="1355725">
                <a:moveTo>
                  <a:pt x="661496" y="420344"/>
                </a:moveTo>
                <a:lnTo>
                  <a:pt x="608576" y="420344"/>
                </a:lnTo>
                <a:lnTo>
                  <a:pt x="608576" y="1303066"/>
                </a:lnTo>
                <a:lnTo>
                  <a:pt x="661496" y="1303066"/>
                </a:lnTo>
                <a:lnTo>
                  <a:pt x="661496" y="791648"/>
                </a:lnTo>
                <a:lnTo>
                  <a:pt x="770863" y="791648"/>
                </a:lnTo>
                <a:lnTo>
                  <a:pt x="770863" y="609499"/>
                </a:lnTo>
                <a:lnTo>
                  <a:pt x="661496" y="535938"/>
                </a:lnTo>
                <a:lnTo>
                  <a:pt x="661496" y="420344"/>
                </a:lnTo>
                <a:close/>
              </a:path>
              <a:path w="941704" h="1355725">
                <a:moveTo>
                  <a:pt x="770863" y="863457"/>
                </a:moveTo>
                <a:lnTo>
                  <a:pt x="770863" y="1231258"/>
                </a:lnTo>
                <a:lnTo>
                  <a:pt x="741123" y="1253315"/>
                </a:lnTo>
                <a:lnTo>
                  <a:pt x="712872" y="1272416"/>
                </a:lnTo>
                <a:lnTo>
                  <a:pt x="686274" y="1288891"/>
                </a:lnTo>
                <a:lnTo>
                  <a:pt x="661496" y="1303066"/>
                </a:lnTo>
                <a:lnTo>
                  <a:pt x="741897" y="1303066"/>
                </a:lnTo>
                <a:lnTo>
                  <a:pt x="797346" y="1264586"/>
                </a:lnTo>
                <a:lnTo>
                  <a:pt x="851282" y="1221735"/>
                </a:lnTo>
                <a:lnTo>
                  <a:pt x="908172" y="1170098"/>
                </a:lnTo>
                <a:lnTo>
                  <a:pt x="937192" y="1140840"/>
                </a:lnTo>
                <a:lnTo>
                  <a:pt x="941021" y="1136680"/>
                </a:lnTo>
                <a:lnTo>
                  <a:pt x="881994" y="1136680"/>
                </a:lnTo>
                <a:lnTo>
                  <a:pt x="881994" y="937017"/>
                </a:lnTo>
                <a:lnTo>
                  <a:pt x="770863" y="863457"/>
                </a:lnTo>
                <a:close/>
              </a:path>
              <a:path w="941704" h="1355725">
                <a:moveTo>
                  <a:pt x="941709" y="1072358"/>
                </a:moveTo>
                <a:lnTo>
                  <a:pt x="937340" y="1077570"/>
                </a:lnTo>
                <a:lnTo>
                  <a:pt x="909750" y="1108110"/>
                </a:lnTo>
                <a:lnTo>
                  <a:pt x="881994" y="1136680"/>
                </a:lnTo>
                <a:lnTo>
                  <a:pt x="941021" y="1136680"/>
                </a:lnTo>
                <a:lnTo>
                  <a:pt x="941709" y="1135932"/>
                </a:lnTo>
                <a:lnTo>
                  <a:pt x="941709" y="1072358"/>
                </a:lnTo>
                <a:close/>
              </a:path>
              <a:path w="941704" h="1355725">
                <a:moveTo>
                  <a:pt x="770863" y="791648"/>
                </a:moveTo>
                <a:lnTo>
                  <a:pt x="661496" y="791648"/>
                </a:lnTo>
                <a:lnTo>
                  <a:pt x="770863" y="863457"/>
                </a:lnTo>
                <a:lnTo>
                  <a:pt x="770863" y="791648"/>
                </a:lnTo>
                <a:close/>
              </a:path>
              <a:path w="941704" h="1355725">
                <a:moveTo>
                  <a:pt x="941709" y="420344"/>
                </a:moveTo>
                <a:lnTo>
                  <a:pt x="661496" y="420344"/>
                </a:lnTo>
                <a:lnTo>
                  <a:pt x="689251" y="420645"/>
                </a:lnTo>
                <a:lnTo>
                  <a:pt x="716841" y="421439"/>
                </a:lnTo>
                <a:lnTo>
                  <a:pt x="770863" y="423847"/>
                </a:lnTo>
                <a:lnTo>
                  <a:pt x="770863" y="609499"/>
                </a:lnTo>
                <a:lnTo>
                  <a:pt x="881994" y="683059"/>
                </a:lnTo>
                <a:lnTo>
                  <a:pt x="881994" y="430852"/>
                </a:lnTo>
                <a:lnTo>
                  <a:pt x="941709" y="430852"/>
                </a:lnTo>
                <a:lnTo>
                  <a:pt x="941709" y="420344"/>
                </a:lnTo>
                <a:close/>
              </a:path>
              <a:path w="941704" h="1355725">
                <a:moveTo>
                  <a:pt x="941709" y="430852"/>
                </a:moveTo>
                <a:lnTo>
                  <a:pt x="881994" y="430852"/>
                </a:lnTo>
                <a:lnTo>
                  <a:pt x="936678" y="436326"/>
                </a:lnTo>
                <a:lnTo>
                  <a:pt x="941709" y="436909"/>
                </a:lnTo>
                <a:lnTo>
                  <a:pt x="941709" y="430852"/>
                </a:lnTo>
                <a:close/>
              </a:path>
              <a:path w="941704" h="1355725">
                <a:moveTo>
                  <a:pt x="660825" y="363536"/>
                </a:moveTo>
                <a:lnTo>
                  <a:pt x="609690" y="363536"/>
                </a:lnTo>
                <a:lnTo>
                  <a:pt x="558574" y="364450"/>
                </a:lnTo>
                <a:lnTo>
                  <a:pt x="507498" y="366278"/>
                </a:lnTo>
                <a:lnTo>
                  <a:pt x="456483" y="369019"/>
                </a:lnTo>
                <a:lnTo>
                  <a:pt x="405547" y="372674"/>
                </a:lnTo>
                <a:lnTo>
                  <a:pt x="354711" y="377243"/>
                </a:lnTo>
                <a:lnTo>
                  <a:pt x="303996" y="382726"/>
                </a:lnTo>
                <a:lnTo>
                  <a:pt x="253420" y="389123"/>
                </a:lnTo>
                <a:lnTo>
                  <a:pt x="203005" y="396433"/>
                </a:lnTo>
                <a:lnTo>
                  <a:pt x="152770" y="404657"/>
                </a:lnTo>
                <a:lnTo>
                  <a:pt x="102734" y="413795"/>
                </a:lnTo>
                <a:lnTo>
                  <a:pt x="52919" y="423847"/>
                </a:lnTo>
                <a:lnTo>
                  <a:pt x="493597" y="423847"/>
                </a:lnTo>
                <a:lnTo>
                  <a:pt x="508542" y="423047"/>
                </a:lnTo>
                <a:lnTo>
                  <a:pt x="558547" y="421257"/>
                </a:lnTo>
                <a:lnTo>
                  <a:pt x="608576" y="420344"/>
                </a:lnTo>
                <a:lnTo>
                  <a:pt x="941709" y="420344"/>
                </a:lnTo>
                <a:lnTo>
                  <a:pt x="941709" y="380005"/>
                </a:lnTo>
                <a:lnTo>
                  <a:pt x="865168" y="372674"/>
                </a:lnTo>
                <a:lnTo>
                  <a:pt x="814152" y="369019"/>
                </a:lnTo>
                <a:lnTo>
                  <a:pt x="763077" y="366278"/>
                </a:lnTo>
                <a:lnTo>
                  <a:pt x="711961" y="364450"/>
                </a:lnTo>
                <a:lnTo>
                  <a:pt x="660825" y="363536"/>
                </a:lnTo>
                <a:close/>
              </a:path>
              <a:path w="941704" h="1355725">
                <a:moveTo>
                  <a:pt x="941709" y="40283"/>
                </a:moveTo>
                <a:lnTo>
                  <a:pt x="635036" y="40283"/>
                </a:lnTo>
                <a:lnTo>
                  <a:pt x="688306" y="40802"/>
                </a:lnTo>
                <a:lnTo>
                  <a:pt x="741313" y="42356"/>
                </a:lnTo>
                <a:lnTo>
                  <a:pt x="794058" y="44937"/>
                </a:lnTo>
                <a:lnTo>
                  <a:pt x="846540" y="48536"/>
                </a:lnTo>
                <a:lnTo>
                  <a:pt x="898760" y="53145"/>
                </a:lnTo>
                <a:lnTo>
                  <a:pt x="941709" y="57785"/>
                </a:lnTo>
                <a:lnTo>
                  <a:pt x="941709" y="40283"/>
                </a:lnTo>
                <a:close/>
              </a:path>
            </a:pathLst>
          </a:custGeom>
          <a:solidFill>
            <a:srgbClr val="FEFEFE">
              <a:alpha val="34999"/>
            </a:srgbClr>
          </a:solidFill>
        </p:spPr>
        <p:txBody>
          <a:bodyPr wrap="square" lIns="0" tIns="0" rIns="0" bIns="0" rtlCol="0"/>
          <a:lstStyle/>
          <a:p>
            <a:endParaRPr/>
          </a:p>
        </p:txBody>
      </p:sp>
      <p:sp>
        <p:nvSpPr>
          <p:cNvPr id="21" name="bk object 21"/>
          <p:cNvSpPr/>
          <p:nvPr/>
        </p:nvSpPr>
        <p:spPr>
          <a:xfrm>
            <a:off x="12132284" y="702674"/>
            <a:ext cx="60325" cy="293370"/>
          </a:xfrm>
          <a:custGeom>
            <a:avLst/>
            <a:gdLst/>
            <a:ahLst/>
            <a:cxnLst/>
            <a:rect l="l" t="t" r="r" b="b"/>
            <a:pathLst>
              <a:path w="60325" h="293369">
                <a:moveTo>
                  <a:pt x="0" y="0"/>
                </a:moveTo>
                <a:lnTo>
                  <a:pt x="0" y="253958"/>
                </a:lnTo>
                <a:lnTo>
                  <a:pt x="59715" y="293166"/>
                </a:lnTo>
                <a:lnTo>
                  <a:pt x="59715" y="39208"/>
                </a:lnTo>
                <a:lnTo>
                  <a:pt x="0" y="0"/>
                </a:lnTo>
                <a:close/>
              </a:path>
            </a:pathLst>
          </a:custGeom>
          <a:solidFill>
            <a:srgbClr val="FEFEFE">
              <a:alpha val="34999"/>
            </a:srgbClr>
          </a:solidFill>
        </p:spPr>
        <p:txBody>
          <a:bodyPr wrap="square" lIns="0" tIns="0" rIns="0" bIns="0" rtlCol="0"/>
          <a:lstStyle/>
          <a:p>
            <a:endParaRPr/>
          </a:p>
        </p:txBody>
      </p:sp>
      <p:sp>
        <p:nvSpPr>
          <p:cNvPr id="22" name="bk object 22"/>
          <p:cNvSpPr/>
          <p:nvPr/>
        </p:nvSpPr>
        <p:spPr>
          <a:xfrm>
            <a:off x="11423160" y="534536"/>
            <a:ext cx="402590" cy="401320"/>
          </a:xfrm>
          <a:custGeom>
            <a:avLst/>
            <a:gdLst/>
            <a:ahLst/>
            <a:cxnLst/>
            <a:rect l="l" t="t" r="r" b="b"/>
            <a:pathLst>
              <a:path w="402590" h="401319">
                <a:moveTo>
                  <a:pt x="201094" y="0"/>
                </a:moveTo>
                <a:lnTo>
                  <a:pt x="154963" y="5269"/>
                </a:lnTo>
                <a:lnTo>
                  <a:pt x="112627" y="20282"/>
                </a:lnTo>
                <a:lnTo>
                  <a:pt x="75290" y="43842"/>
                </a:lnTo>
                <a:lnTo>
                  <a:pt x="44156" y="74755"/>
                </a:lnTo>
                <a:lnTo>
                  <a:pt x="20427" y="111827"/>
                </a:lnTo>
                <a:lnTo>
                  <a:pt x="5307" y="153861"/>
                </a:lnTo>
                <a:lnTo>
                  <a:pt x="0" y="199664"/>
                </a:lnTo>
                <a:lnTo>
                  <a:pt x="5240" y="244981"/>
                </a:lnTo>
                <a:lnTo>
                  <a:pt x="20427" y="287848"/>
                </a:lnTo>
                <a:lnTo>
                  <a:pt x="44156" y="325261"/>
                </a:lnTo>
                <a:lnTo>
                  <a:pt x="75290" y="356547"/>
                </a:lnTo>
                <a:lnTo>
                  <a:pt x="112627" y="380449"/>
                </a:lnTo>
                <a:lnTo>
                  <a:pt x="154963" y="395712"/>
                </a:lnTo>
                <a:lnTo>
                  <a:pt x="201094" y="401078"/>
                </a:lnTo>
                <a:lnTo>
                  <a:pt x="247225" y="395712"/>
                </a:lnTo>
                <a:lnTo>
                  <a:pt x="289561" y="380449"/>
                </a:lnTo>
                <a:lnTo>
                  <a:pt x="303846" y="371304"/>
                </a:lnTo>
                <a:lnTo>
                  <a:pt x="164050" y="371304"/>
                </a:lnTo>
                <a:lnTo>
                  <a:pt x="135992" y="362519"/>
                </a:lnTo>
                <a:lnTo>
                  <a:pt x="110249" y="349630"/>
                </a:lnTo>
                <a:lnTo>
                  <a:pt x="87152" y="333128"/>
                </a:lnTo>
                <a:lnTo>
                  <a:pt x="67031" y="313507"/>
                </a:lnTo>
                <a:lnTo>
                  <a:pt x="77974" y="309593"/>
                </a:lnTo>
                <a:lnTo>
                  <a:pt x="89743" y="305844"/>
                </a:lnTo>
                <a:lnTo>
                  <a:pt x="102504" y="302423"/>
                </a:lnTo>
                <a:lnTo>
                  <a:pt x="116423" y="299495"/>
                </a:lnTo>
                <a:lnTo>
                  <a:pt x="145706" y="299495"/>
                </a:lnTo>
                <a:lnTo>
                  <a:pt x="142882" y="294241"/>
                </a:lnTo>
                <a:lnTo>
                  <a:pt x="153769" y="292955"/>
                </a:lnTo>
                <a:lnTo>
                  <a:pt x="158489" y="292489"/>
                </a:lnTo>
                <a:lnTo>
                  <a:pt x="51155" y="292489"/>
                </a:lnTo>
                <a:lnTo>
                  <a:pt x="41591" y="273771"/>
                </a:lnTo>
                <a:lnTo>
                  <a:pt x="34176" y="254396"/>
                </a:lnTo>
                <a:lnTo>
                  <a:pt x="29078" y="234364"/>
                </a:lnTo>
                <a:lnTo>
                  <a:pt x="26460" y="213674"/>
                </a:lnTo>
                <a:lnTo>
                  <a:pt x="400569" y="213674"/>
                </a:lnTo>
                <a:lnTo>
                  <a:pt x="402189" y="199664"/>
                </a:lnTo>
                <a:lnTo>
                  <a:pt x="400769" y="187403"/>
                </a:lnTo>
                <a:lnTo>
                  <a:pt x="26460" y="187403"/>
                </a:lnTo>
                <a:lnTo>
                  <a:pt x="29078" y="166468"/>
                </a:lnTo>
                <a:lnTo>
                  <a:pt x="34176" y="146026"/>
                </a:lnTo>
                <a:lnTo>
                  <a:pt x="41591" y="126568"/>
                </a:lnTo>
                <a:lnTo>
                  <a:pt x="51155" y="108588"/>
                </a:lnTo>
                <a:lnTo>
                  <a:pt x="158489" y="108588"/>
                </a:lnTo>
                <a:lnTo>
                  <a:pt x="153769" y="108123"/>
                </a:lnTo>
                <a:lnTo>
                  <a:pt x="142882" y="106837"/>
                </a:lnTo>
                <a:lnTo>
                  <a:pt x="145706" y="101583"/>
                </a:lnTo>
                <a:lnTo>
                  <a:pt x="116423" y="101583"/>
                </a:lnTo>
                <a:lnTo>
                  <a:pt x="102504" y="98655"/>
                </a:lnTo>
                <a:lnTo>
                  <a:pt x="89743" y="95234"/>
                </a:lnTo>
                <a:lnTo>
                  <a:pt x="77974" y="91485"/>
                </a:lnTo>
                <a:lnTo>
                  <a:pt x="67031" y="87571"/>
                </a:lnTo>
                <a:lnTo>
                  <a:pt x="87152" y="66965"/>
                </a:lnTo>
                <a:lnTo>
                  <a:pt x="110249" y="50135"/>
                </a:lnTo>
                <a:lnTo>
                  <a:pt x="135992" y="37574"/>
                </a:lnTo>
                <a:lnTo>
                  <a:pt x="164050" y="29775"/>
                </a:lnTo>
                <a:lnTo>
                  <a:pt x="304605" y="29775"/>
                </a:lnTo>
                <a:lnTo>
                  <a:pt x="289561" y="20282"/>
                </a:lnTo>
                <a:lnTo>
                  <a:pt x="247225" y="5269"/>
                </a:lnTo>
                <a:lnTo>
                  <a:pt x="201094" y="0"/>
                </a:lnTo>
                <a:close/>
              </a:path>
              <a:path w="402590" h="401319">
                <a:moveTo>
                  <a:pt x="145706" y="299495"/>
                </a:moveTo>
                <a:lnTo>
                  <a:pt x="116423" y="299495"/>
                </a:lnTo>
                <a:lnTo>
                  <a:pt x="127586" y="321798"/>
                </a:lnTo>
                <a:lnTo>
                  <a:pt x="139575" y="341311"/>
                </a:lnTo>
                <a:lnTo>
                  <a:pt x="151895" y="357867"/>
                </a:lnTo>
                <a:lnTo>
                  <a:pt x="164050" y="371304"/>
                </a:lnTo>
                <a:lnTo>
                  <a:pt x="238138" y="371304"/>
                </a:lnTo>
                <a:lnTo>
                  <a:pt x="248651" y="359044"/>
                </a:lnTo>
                <a:lnTo>
                  <a:pt x="188747" y="359044"/>
                </a:lnTo>
                <a:lnTo>
                  <a:pt x="177611" y="347194"/>
                </a:lnTo>
                <a:lnTo>
                  <a:pt x="165815" y="332553"/>
                </a:lnTo>
                <a:lnTo>
                  <a:pt x="154018" y="314957"/>
                </a:lnTo>
                <a:lnTo>
                  <a:pt x="145706" y="299495"/>
                </a:lnTo>
                <a:close/>
              </a:path>
              <a:path w="402590" h="401319">
                <a:moveTo>
                  <a:pt x="374375" y="299495"/>
                </a:moveTo>
                <a:lnTo>
                  <a:pt x="285766" y="299495"/>
                </a:lnTo>
                <a:lnTo>
                  <a:pt x="299685" y="302423"/>
                </a:lnTo>
                <a:lnTo>
                  <a:pt x="312446" y="305844"/>
                </a:lnTo>
                <a:lnTo>
                  <a:pt x="324215" y="309593"/>
                </a:lnTo>
                <a:lnTo>
                  <a:pt x="335158" y="313507"/>
                </a:lnTo>
                <a:lnTo>
                  <a:pt x="315037" y="333128"/>
                </a:lnTo>
                <a:lnTo>
                  <a:pt x="291940" y="349630"/>
                </a:lnTo>
                <a:lnTo>
                  <a:pt x="266197" y="362519"/>
                </a:lnTo>
                <a:lnTo>
                  <a:pt x="238138" y="371304"/>
                </a:lnTo>
                <a:lnTo>
                  <a:pt x="303846" y="371304"/>
                </a:lnTo>
                <a:lnTo>
                  <a:pt x="326898" y="356547"/>
                </a:lnTo>
                <a:lnTo>
                  <a:pt x="358033" y="325261"/>
                </a:lnTo>
                <a:lnTo>
                  <a:pt x="374375" y="299495"/>
                </a:lnTo>
                <a:close/>
              </a:path>
              <a:path w="402590" h="401319">
                <a:moveTo>
                  <a:pt x="213442" y="290738"/>
                </a:moveTo>
                <a:lnTo>
                  <a:pt x="188747" y="290738"/>
                </a:lnTo>
                <a:lnTo>
                  <a:pt x="188747" y="359044"/>
                </a:lnTo>
                <a:lnTo>
                  <a:pt x="213442" y="359044"/>
                </a:lnTo>
                <a:lnTo>
                  <a:pt x="213442" y="290738"/>
                </a:lnTo>
                <a:close/>
              </a:path>
              <a:path w="402590" h="401319">
                <a:moveTo>
                  <a:pt x="346687" y="290738"/>
                </a:moveTo>
                <a:lnTo>
                  <a:pt x="213442" y="290738"/>
                </a:lnTo>
                <a:lnTo>
                  <a:pt x="225322" y="291039"/>
                </a:lnTo>
                <a:lnTo>
                  <a:pt x="237036" y="291833"/>
                </a:lnTo>
                <a:lnTo>
                  <a:pt x="248419" y="292955"/>
                </a:lnTo>
                <a:lnTo>
                  <a:pt x="259306" y="294241"/>
                </a:lnTo>
                <a:lnTo>
                  <a:pt x="248171" y="314957"/>
                </a:lnTo>
                <a:lnTo>
                  <a:pt x="236374" y="332553"/>
                </a:lnTo>
                <a:lnTo>
                  <a:pt x="224577" y="347194"/>
                </a:lnTo>
                <a:lnTo>
                  <a:pt x="213442" y="359044"/>
                </a:lnTo>
                <a:lnTo>
                  <a:pt x="248651" y="359044"/>
                </a:lnTo>
                <a:lnTo>
                  <a:pt x="250293" y="357129"/>
                </a:lnTo>
                <a:lnTo>
                  <a:pt x="262613" y="340654"/>
                </a:lnTo>
                <a:lnTo>
                  <a:pt x="274603" y="321552"/>
                </a:lnTo>
                <a:lnTo>
                  <a:pt x="285766" y="299495"/>
                </a:lnTo>
                <a:lnTo>
                  <a:pt x="374375" y="299495"/>
                </a:lnTo>
                <a:lnTo>
                  <a:pt x="378818" y="292489"/>
                </a:lnTo>
                <a:lnTo>
                  <a:pt x="351034" y="292489"/>
                </a:lnTo>
                <a:lnTo>
                  <a:pt x="346687" y="290738"/>
                </a:lnTo>
                <a:close/>
              </a:path>
              <a:path w="402590" h="401319">
                <a:moveTo>
                  <a:pt x="121715" y="213674"/>
                </a:moveTo>
                <a:lnTo>
                  <a:pt x="97019" y="213674"/>
                </a:lnTo>
                <a:lnTo>
                  <a:pt x="97928" y="229410"/>
                </a:lnTo>
                <a:lnTo>
                  <a:pt x="100326" y="244981"/>
                </a:lnTo>
                <a:lnTo>
                  <a:pt x="103781" y="260471"/>
                </a:lnTo>
                <a:lnTo>
                  <a:pt x="107603" y="274975"/>
                </a:lnTo>
                <a:lnTo>
                  <a:pt x="91341" y="278943"/>
                </a:lnTo>
                <a:lnTo>
                  <a:pt x="76733" y="283075"/>
                </a:lnTo>
                <a:lnTo>
                  <a:pt x="63448" y="287536"/>
                </a:lnTo>
                <a:lnTo>
                  <a:pt x="51155" y="292489"/>
                </a:lnTo>
                <a:lnTo>
                  <a:pt x="158489" y="292489"/>
                </a:lnTo>
                <a:lnTo>
                  <a:pt x="165153" y="291833"/>
                </a:lnTo>
                <a:lnTo>
                  <a:pt x="176867" y="291039"/>
                </a:lnTo>
                <a:lnTo>
                  <a:pt x="188747" y="290738"/>
                </a:lnTo>
                <a:lnTo>
                  <a:pt x="346687" y="290738"/>
                </a:lnTo>
                <a:lnTo>
                  <a:pt x="338741" y="287536"/>
                </a:lnTo>
                <a:lnTo>
                  <a:pt x="325456" y="283075"/>
                </a:lnTo>
                <a:lnTo>
                  <a:pt x="310848" y="278943"/>
                </a:lnTo>
                <a:lnTo>
                  <a:pt x="294586" y="274975"/>
                </a:lnTo>
                <a:lnTo>
                  <a:pt x="295994" y="269721"/>
                </a:lnTo>
                <a:lnTo>
                  <a:pt x="132299" y="269721"/>
                </a:lnTo>
                <a:lnTo>
                  <a:pt x="128661" y="256530"/>
                </a:lnTo>
                <a:lnTo>
                  <a:pt x="125684" y="243011"/>
                </a:lnTo>
                <a:lnTo>
                  <a:pt x="123369" y="228835"/>
                </a:lnTo>
                <a:lnTo>
                  <a:pt x="121715" y="213674"/>
                </a:lnTo>
                <a:close/>
              </a:path>
              <a:path w="402590" h="401319">
                <a:moveTo>
                  <a:pt x="400569" y="213674"/>
                </a:moveTo>
                <a:lnTo>
                  <a:pt x="375729" y="213674"/>
                </a:lnTo>
                <a:lnTo>
                  <a:pt x="373111" y="234364"/>
                </a:lnTo>
                <a:lnTo>
                  <a:pt x="368012" y="254396"/>
                </a:lnTo>
                <a:lnTo>
                  <a:pt x="360597" y="273771"/>
                </a:lnTo>
                <a:lnTo>
                  <a:pt x="351034" y="292489"/>
                </a:lnTo>
                <a:lnTo>
                  <a:pt x="378818" y="292489"/>
                </a:lnTo>
                <a:lnTo>
                  <a:pt x="381762" y="287848"/>
                </a:lnTo>
                <a:lnTo>
                  <a:pt x="396855" y="245638"/>
                </a:lnTo>
                <a:lnTo>
                  <a:pt x="396949" y="244981"/>
                </a:lnTo>
                <a:lnTo>
                  <a:pt x="400569" y="213674"/>
                </a:lnTo>
                <a:close/>
              </a:path>
              <a:path w="402590" h="401319">
                <a:moveTo>
                  <a:pt x="213442" y="213674"/>
                </a:moveTo>
                <a:lnTo>
                  <a:pt x="188747" y="213674"/>
                </a:lnTo>
                <a:lnTo>
                  <a:pt x="188747" y="264467"/>
                </a:lnTo>
                <a:lnTo>
                  <a:pt x="132299" y="269721"/>
                </a:lnTo>
                <a:lnTo>
                  <a:pt x="269890" y="269721"/>
                </a:lnTo>
                <a:lnTo>
                  <a:pt x="213442" y="264467"/>
                </a:lnTo>
                <a:lnTo>
                  <a:pt x="213442" y="213674"/>
                </a:lnTo>
                <a:close/>
              </a:path>
              <a:path w="402590" h="401319">
                <a:moveTo>
                  <a:pt x="305170" y="213674"/>
                </a:moveTo>
                <a:lnTo>
                  <a:pt x="280474" y="213674"/>
                </a:lnTo>
                <a:lnTo>
                  <a:pt x="278820" y="228835"/>
                </a:lnTo>
                <a:lnTo>
                  <a:pt x="276505" y="243011"/>
                </a:lnTo>
                <a:lnTo>
                  <a:pt x="273528" y="256530"/>
                </a:lnTo>
                <a:lnTo>
                  <a:pt x="269890" y="269721"/>
                </a:lnTo>
                <a:lnTo>
                  <a:pt x="295994" y="269721"/>
                </a:lnTo>
                <a:lnTo>
                  <a:pt x="298529" y="260224"/>
                </a:lnTo>
                <a:lnTo>
                  <a:pt x="301863" y="245638"/>
                </a:lnTo>
                <a:lnTo>
                  <a:pt x="304261" y="230149"/>
                </a:lnTo>
                <a:lnTo>
                  <a:pt x="305170" y="213674"/>
                </a:lnTo>
                <a:close/>
              </a:path>
              <a:path w="402590" h="401319">
                <a:moveTo>
                  <a:pt x="158489" y="108588"/>
                </a:moveTo>
                <a:lnTo>
                  <a:pt x="51155" y="108588"/>
                </a:lnTo>
                <a:lnTo>
                  <a:pt x="76733" y="117346"/>
                </a:lnTo>
                <a:lnTo>
                  <a:pt x="91341" y="121889"/>
                </a:lnTo>
                <a:lnTo>
                  <a:pt x="107603" y="126103"/>
                </a:lnTo>
                <a:lnTo>
                  <a:pt x="103716" y="140607"/>
                </a:lnTo>
                <a:lnTo>
                  <a:pt x="100326" y="155440"/>
                </a:lnTo>
                <a:lnTo>
                  <a:pt x="97928" y="170929"/>
                </a:lnTo>
                <a:lnTo>
                  <a:pt x="97019" y="187403"/>
                </a:lnTo>
                <a:lnTo>
                  <a:pt x="121715" y="187403"/>
                </a:lnTo>
                <a:lnTo>
                  <a:pt x="123369" y="171996"/>
                </a:lnTo>
                <a:lnTo>
                  <a:pt x="125684" y="157410"/>
                </a:lnTo>
                <a:lnTo>
                  <a:pt x="128661" y="143809"/>
                </a:lnTo>
                <a:lnTo>
                  <a:pt x="132299" y="131358"/>
                </a:lnTo>
                <a:lnTo>
                  <a:pt x="295994" y="131358"/>
                </a:lnTo>
                <a:lnTo>
                  <a:pt x="294586" y="126103"/>
                </a:lnTo>
                <a:lnTo>
                  <a:pt x="310848" y="121889"/>
                </a:lnTo>
                <a:lnTo>
                  <a:pt x="325456" y="117346"/>
                </a:lnTo>
                <a:lnTo>
                  <a:pt x="345919" y="110340"/>
                </a:lnTo>
                <a:lnTo>
                  <a:pt x="188747" y="110340"/>
                </a:lnTo>
                <a:lnTo>
                  <a:pt x="176867" y="110039"/>
                </a:lnTo>
                <a:lnTo>
                  <a:pt x="165153" y="109245"/>
                </a:lnTo>
                <a:lnTo>
                  <a:pt x="158489" y="108588"/>
                </a:lnTo>
                <a:close/>
              </a:path>
              <a:path w="402590" h="401319">
                <a:moveTo>
                  <a:pt x="269890" y="131358"/>
                </a:moveTo>
                <a:lnTo>
                  <a:pt x="132299" y="131358"/>
                </a:lnTo>
                <a:lnTo>
                  <a:pt x="145584" y="132644"/>
                </a:lnTo>
                <a:lnTo>
                  <a:pt x="159200" y="133766"/>
                </a:lnTo>
                <a:lnTo>
                  <a:pt x="173477" y="134560"/>
                </a:lnTo>
                <a:lnTo>
                  <a:pt x="188747" y="134861"/>
                </a:lnTo>
                <a:lnTo>
                  <a:pt x="188747" y="187403"/>
                </a:lnTo>
                <a:lnTo>
                  <a:pt x="213442" y="187403"/>
                </a:lnTo>
                <a:lnTo>
                  <a:pt x="213442" y="134861"/>
                </a:lnTo>
                <a:lnTo>
                  <a:pt x="228712" y="134560"/>
                </a:lnTo>
                <a:lnTo>
                  <a:pt x="242989" y="133766"/>
                </a:lnTo>
                <a:lnTo>
                  <a:pt x="256605" y="132644"/>
                </a:lnTo>
                <a:lnTo>
                  <a:pt x="269890" y="131358"/>
                </a:lnTo>
                <a:close/>
              </a:path>
              <a:path w="402590" h="401319">
                <a:moveTo>
                  <a:pt x="295994" y="131358"/>
                </a:moveTo>
                <a:lnTo>
                  <a:pt x="269890" y="131358"/>
                </a:lnTo>
                <a:lnTo>
                  <a:pt x="273528" y="143809"/>
                </a:lnTo>
                <a:lnTo>
                  <a:pt x="276505" y="157410"/>
                </a:lnTo>
                <a:lnTo>
                  <a:pt x="278820" y="171996"/>
                </a:lnTo>
                <a:lnTo>
                  <a:pt x="280474" y="187403"/>
                </a:lnTo>
                <a:lnTo>
                  <a:pt x="305170" y="187403"/>
                </a:lnTo>
                <a:lnTo>
                  <a:pt x="304261" y="170929"/>
                </a:lnTo>
                <a:lnTo>
                  <a:pt x="301863" y="155440"/>
                </a:lnTo>
                <a:lnTo>
                  <a:pt x="298473" y="140607"/>
                </a:lnTo>
                <a:lnTo>
                  <a:pt x="295994" y="131358"/>
                </a:lnTo>
                <a:close/>
              </a:path>
              <a:path w="402590" h="401319">
                <a:moveTo>
                  <a:pt x="379689" y="108588"/>
                </a:moveTo>
                <a:lnTo>
                  <a:pt x="351034" y="108588"/>
                </a:lnTo>
                <a:lnTo>
                  <a:pt x="360597" y="126568"/>
                </a:lnTo>
                <a:lnTo>
                  <a:pt x="368012" y="146026"/>
                </a:lnTo>
                <a:lnTo>
                  <a:pt x="373111" y="166468"/>
                </a:lnTo>
                <a:lnTo>
                  <a:pt x="375729" y="187403"/>
                </a:lnTo>
                <a:lnTo>
                  <a:pt x="400769" y="187403"/>
                </a:lnTo>
                <a:lnTo>
                  <a:pt x="396882" y="153861"/>
                </a:lnTo>
                <a:lnTo>
                  <a:pt x="381762" y="111827"/>
                </a:lnTo>
                <a:lnTo>
                  <a:pt x="379689" y="108588"/>
                </a:lnTo>
                <a:close/>
              </a:path>
              <a:path w="402590" h="401319">
                <a:moveTo>
                  <a:pt x="213442" y="42034"/>
                </a:moveTo>
                <a:lnTo>
                  <a:pt x="188747" y="42034"/>
                </a:lnTo>
                <a:lnTo>
                  <a:pt x="188747" y="110340"/>
                </a:lnTo>
                <a:lnTo>
                  <a:pt x="213442" y="110340"/>
                </a:lnTo>
                <a:lnTo>
                  <a:pt x="213442" y="42034"/>
                </a:lnTo>
                <a:close/>
              </a:path>
              <a:path w="402590" h="401319">
                <a:moveTo>
                  <a:pt x="247644" y="40283"/>
                </a:moveTo>
                <a:lnTo>
                  <a:pt x="213442" y="40283"/>
                </a:lnTo>
                <a:lnTo>
                  <a:pt x="224577" y="52406"/>
                </a:lnTo>
                <a:lnTo>
                  <a:pt x="236374" y="67649"/>
                </a:lnTo>
                <a:lnTo>
                  <a:pt x="248171" y="85847"/>
                </a:lnTo>
                <a:lnTo>
                  <a:pt x="259306" y="106837"/>
                </a:lnTo>
                <a:lnTo>
                  <a:pt x="248667" y="108123"/>
                </a:lnTo>
                <a:lnTo>
                  <a:pt x="237697" y="109245"/>
                </a:lnTo>
                <a:lnTo>
                  <a:pt x="226066" y="110039"/>
                </a:lnTo>
                <a:lnTo>
                  <a:pt x="213442" y="110340"/>
                </a:lnTo>
                <a:lnTo>
                  <a:pt x="345919" y="110340"/>
                </a:lnTo>
                <a:lnTo>
                  <a:pt x="351034" y="108588"/>
                </a:lnTo>
                <a:lnTo>
                  <a:pt x="379689" y="108588"/>
                </a:lnTo>
                <a:lnTo>
                  <a:pt x="375205" y="101583"/>
                </a:lnTo>
                <a:lnTo>
                  <a:pt x="285766" y="101583"/>
                </a:lnTo>
                <a:lnTo>
                  <a:pt x="274603" y="79280"/>
                </a:lnTo>
                <a:lnTo>
                  <a:pt x="262613" y="59768"/>
                </a:lnTo>
                <a:lnTo>
                  <a:pt x="250293" y="43211"/>
                </a:lnTo>
                <a:lnTo>
                  <a:pt x="247644" y="40283"/>
                </a:lnTo>
                <a:close/>
              </a:path>
              <a:path w="402590" h="401319">
                <a:moveTo>
                  <a:pt x="238138" y="29775"/>
                </a:moveTo>
                <a:lnTo>
                  <a:pt x="164050" y="29775"/>
                </a:lnTo>
                <a:lnTo>
                  <a:pt x="151895" y="43211"/>
                </a:lnTo>
                <a:lnTo>
                  <a:pt x="139575" y="59768"/>
                </a:lnTo>
                <a:lnTo>
                  <a:pt x="127586" y="79280"/>
                </a:lnTo>
                <a:lnTo>
                  <a:pt x="116423" y="101583"/>
                </a:lnTo>
                <a:lnTo>
                  <a:pt x="145706" y="101583"/>
                </a:lnTo>
                <a:lnTo>
                  <a:pt x="154018" y="86121"/>
                </a:lnTo>
                <a:lnTo>
                  <a:pt x="165815" y="68525"/>
                </a:lnTo>
                <a:lnTo>
                  <a:pt x="177611" y="53884"/>
                </a:lnTo>
                <a:lnTo>
                  <a:pt x="188747" y="42034"/>
                </a:lnTo>
                <a:lnTo>
                  <a:pt x="213442" y="42034"/>
                </a:lnTo>
                <a:lnTo>
                  <a:pt x="213442" y="40283"/>
                </a:lnTo>
                <a:lnTo>
                  <a:pt x="247644" y="40283"/>
                </a:lnTo>
                <a:lnTo>
                  <a:pt x="238138" y="29775"/>
                </a:lnTo>
                <a:close/>
              </a:path>
              <a:path w="402590" h="401319">
                <a:moveTo>
                  <a:pt x="304605" y="29775"/>
                </a:moveTo>
                <a:lnTo>
                  <a:pt x="238138" y="29775"/>
                </a:lnTo>
                <a:lnTo>
                  <a:pt x="266197" y="37574"/>
                </a:lnTo>
                <a:lnTo>
                  <a:pt x="291940" y="50135"/>
                </a:lnTo>
                <a:lnTo>
                  <a:pt x="315037" y="66965"/>
                </a:lnTo>
                <a:lnTo>
                  <a:pt x="335158" y="87571"/>
                </a:lnTo>
                <a:lnTo>
                  <a:pt x="324215" y="91485"/>
                </a:lnTo>
                <a:lnTo>
                  <a:pt x="312446" y="95234"/>
                </a:lnTo>
                <a:lnTo>
                  <a:pt x="299685" y="98655"/>
                </a:lnTo>
                <a:lnTo>
                  <a:pt x="285766" y="101583"/>
                </a:lnTo>
                <a:lnTo>
                  <a:pt x="375205" y="101583"/>
                </a:lnTo>
                <a:lnTo>
                  <a:pt x="358033" y="74755"/>
                </a:lnTo>
                <a:lnTo>
                  <a:pt x="326898" y="43842"/>
                </a:lnTo>
                <a:lnTo>
                  <a:pt x="304605" y="29775"/>
                </a:lnTo>
                <a:close/>
              </a:path>
            </a:pathLst>
          </a:custGeom>
          <a:solidFill>
            <a:srgbClr val="FEFEFE">
              <a:alpha val="3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150" b="0"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969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6"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5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5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59"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60"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1"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62" name="Text Placeholder 4"/>
          <p:cNvSpPr>
            <a:spLocks noGrp="1"/>
          </p:cNvSpPr>
          <p:nvPr>
            <p:ph type="body" sz="quarter" idx="21"/>
          </p:nvPr>
        </p:nvSpPr>
        <p:spPr>
          <a:xfrm>
            <a:off x="6172200" y="1681163"/>
            <a:ext cx="5183188" cy="823913"/>
          </a:xfrm>
          <a:prstGeom prst="rect">
            <a:avLst/>
          </a:prstGeom>
        </p:spPr>
        <p:txBody>
          <a:bodyPr anchor="b"/>
          <a:lstStyle/>
          <a:p>
            <a:pPr marL="0" indent="0" defTabSz="914400">
              <a:lnSpc>
                <a:spcPct val="90000"/>
              </a:lnSpc>
              <a:buSzTx/>
              <a:buFontTx/>
              <a:buNone/>
              <a:defRPr sz="2400" b="1">
                <a:solidFill>
                  <a:srgbClr val="0F2C71"/>
                </a:solidFill>
                <a:latin typeface="Trebuchet MS"/>
                <a:ea typeface="Trebuchet MS"/>
                <a:cs typeface="Trebuchet MS"/>
                <a:sym typeface="Trebuchet MS"/>
              </a:defRPr>
            </a:pPr>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65"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66" name="Picture 11" descr="Picture 11"/>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7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7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7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77" name="Title Text"/>
          <p:cNvSpPr txBox="1">
            <a:spLocks noGrp="1"/>
          </p:cNvSpPr>
          <p:nvPr>
            <p:ph type="title"/>
          </p:nvPr>
        </p:nvSpPr>
        <p:spPr>
          <a:prstGeom prst="rect">
            <a:avLst/>
          </a:prstGeom>
        </p:spPr>
        <p:txBody>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8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8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8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89" name="Title Text"/>
          <p:cNvSpPr txBox="1">
            <a:spLocks noGrp="1"/>
          </p:cNvSpPr>
          <p:nvPr>
            <p:ph type="title"/>
          </p:nvPr>
        </p:nvSpPr>
        <p:spPr>
          <a:xfrm>
            <a:off x="839787" y="457200"/>
            <a:ext cx="3932239" cy="1600200"/>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90" name="Body Level One…"/>
          <p:cNvSpPr txBox="1">
            <a:spLocks noGrp="1"/>
          </p:cNvSpPr>
          <p:nvPr>
            <p:ph type="body" sz="half" idx="1"/>
          </p:nvPr>
        </p:nvSpPr>
        <p:spPr>
          <a:xfrm>
            <a:off x="5183187" y="987425"/>
            <a:ext cx="6172201" cy="4873625"/>
          </a:xfrm>
          <a:prstGeom prst="rect">
            <a:avLst/>
          </a:prstGeom>
        </p:spPr>
        <p:txBody>
          <a:bodyPr/>
          <a:lstStyle>
            <a:lvl1pPr marL="214312" indent="-214312"/>
            <a:lvl2pPr marL="702128" indent="-244928"/>
            <a:lvl3pPr marL="1200150" indent="-285750"/>
            <a:lvl4pPr marL="1714500" indent="-342900"/>
            <a:lvl5pPr marL="2171700" indent="-342900"/>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quarter" idx="21"/>
          </p:nvPr>
        </p:nvSpPr>
        <p:spPr>
          <a:xfrm>
            <a:off x="839787" y="2057400"/>
            <a:ext cx="3932238" cy="3811588"/>
          </a:xfrm>
          <a:prstGeom prst="rect">
            <a:avLst/>
          </a:prstGeom>
        </p:spPr>
        <p:txBody>
          <a:bodyPr/>
          <a:lstStyle/>
          <a:p>
            <a:pPr marL="0" indent="0" defTabSz="914400">
              <a:lnSpc>
                <a:spcPct val="90000"/>
              </a:lnSpc>
              <a:buSzTx/>
              <a:buFontTx/>
              <a:buNone/>
              <a:defRPr sz="3200" b="1">
                <a:solidFill>
                  <a:srgbClr val="0F2C71"/>
                </a:solidFill>
                <a:latin typeface="+mn-lt"/>
                <a:ea typeface="+mn-ea"/>
                <a:cs typeface="+mn-cs"/>
                <a:sym typeface="Quadon"/>
              </a:defRPr>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9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95"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2"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0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0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05"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06" name="Title Text"/>
          <p:cNvSpPr txBox="1">
            <a:spLocks noGrp="1"/>
          </p:cNvSpPr>
          <p:nvPr>
            <p:ph type="title"/>
          </p:nvPr>
        </p:nvSpPr>
        <p:spPr>
          <a:xfrm>
            <a:off x="839787" y="457200"/>
            <a:ext cx="3932239" cy="1600200"/>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107"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8"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1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12"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Neutral">
    <p:spTree>
      <p:nvGrpSpPr>
        <p:cNvPr id="1" name=""/>
        <p:cNvGrpSpPr/>
        <p:nvPr/>
      </p:nvGrpSpPr>
      <p:grpSpPr>
        <a:xfrm>
          <a:off x="0" y="0"/>
          <a:ext cx="0" cy="0"/>
          <a:chOff x="0" y="0"/>
          <a:chExt cx="0" cy="0"/>
        </a:xfrm>
      </p:grpSpPr>
      <p:pic>
        <p:nvPicPr>
          <p:cNvPr id="12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2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29"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30"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31"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32"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840">
    <p:spTree>
      <p:nvGrpSpPr>
        <p:cNvPr id="1" name=""/>
        <p:cNvGrpSpPr/>
        <p:nvPr/>
      </p:nvGrpSpPr>
      <p:grpSpPr>
        <a:xfrm>
          <a:off x="0" y="0"/>
          <a:ext cx="0" cy="0"/>
          <a:chOff x="0" y="0"/>
          <a:chExt cx="0" cy="0"/>
        </a:xfrm>
      </p:grpSpPr>
      <p:pic>
        <p:nvPicPr>
          <p:cNvPr id="139" name="1840_census_johnshopkins_bc_9th_p2.jpg" descr="1840_census_johnshopkins_bc_9th_p2.jpg"/>
          <p:cNvPicPr>
            <a:picLocks noChangeAspect="1"/>
          </p:cNvPicPr>
          <p:nvPr/>
        </p:nvPicPr>
        <p:blipFill>
          <a:blip r:embed="rId2">
            <a:alphaModFix amt="67421"/>
          </a:blip>
          <a:stretch>
            <a:fillRect/>
          </a:stretch>
        </p:blipFill>
        <p:spPr>
          <a:xfrm>
            <a:off x="-409693" y="-657753"/>
            <a:ext cx="13011386" cy="10228753"/>
          </a:xfrm>
          <a:prstGeom prst="rect">
            <a:avLst/>
          </a:prstGeom>
          <a:ln w="12700">
            <a:miter lim="400000"/>
          </a:ln>
        </p:spPr>
      </p:pic>
      <p:pic>
        <p:nvPicPr>
          <p:cNvPr id="140" name="Picture 6" descr="Picture 6"/>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pic>
        <p:nvPicPr>
          <p:cNvPr id="141" name="Picture 9" descr="Picture 9"/>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sp>
        <p:nvSpPr>
          <p:cNvPr id="142"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43"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44"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45"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9">
            <a:alphaModFix amt="35000"/>
          </a:blip>
          <a:srcRect r="25762"/>
          <a:stretch>
            <a:fillRect/>
          </a:stretch>
        </p:blipFill>
        <p:spPr>
          <a:xfrm>
            <a:off x="11250290" y="14360"/>
            <a:ext cx="941712" cy="1360772"/>
          </a:xfrm>
          <a:prstGeom prst="rect">
            <a:avLst/>
          </a:prstGeom>
          <a:ln w="12700">
            <a:miter lim="400000"/>
          </a:ln>
        </p:spPr>
      </p:pic>
      <p:sp>
        <p:nvSpPr>
          <p:cNvPr id="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5" name="Picture 9" descr="Picture 9"/>
          <p:cNvPicPr>
            <a:picLocks noChangeAspect="1"/>
          </p:cNvPicPr>
          <p:nvPr/>
        </p:nvPicPr>
        <p:blipFill>
          <a:blip r:embed="rId29">
            <a:alphaModFix amt="35000"/>
          </a:blip>
          <a:srcRect r="25762"/>
          <a:stretch>
            <a:fillRect/>
          </a:stretch>
        </p:blipFill>
        <p:spPr>
          <a:xfrm>
            <a:off x="11250290" y="14360"/>
            <a:ext cx="941712" cy="1360772"/>
          </a:xfrm>
          <a:prstGeom prst="rect">
            <a:avLst/>
          </a:prstGeom>
          <a:ln w="12700">
            <a:miter lim="400000"/>
          </a:ln>
        </p:spPr>
      </p:pic>
      <p:sp>
        <p:nvSpPr>
          <p:cNvPr id="6"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7" name="Body Level One…"/>
          <p:cNvSpPr txBox="1">
            <a:spLocks noGrp="1"/>
          </p:cNvSpPr>
          <p:nvPr>
            <p:ph type="body" idx="1" hasCustomPrompt="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Edit Master text styles</a:t>
            </a:r>
          </a:p>
          <a:p>
            <a:pPr lvl="1"/>
            <a:endParaRPr/>
          </a:p>
          <a:p>
            <a:pPr lvl="2"/>
            <a:endParaRPr/>
          </a:p>
          <a:p>
            <a:pPr lvl="3"/>
            <a:endParaRPr/>
          </a:p>
          <a:p>
            <a:pPr lvl="4"/>
            <a:endParaRPr/>
          </a:p>
        </p:txBody>
      </p:sp>
      <p:sp>
        <p:nvSpPr>
          <p:cNvPr id="8" name="Slide Number"/>
          <p:cNvSpPr txBox="1">
            <a:spLocks noGrp="1"/>
          </p:cNvSpPr>
          <p:nvPr>
            <p:ph type="sldNum" sz="quarter" idx="2"/>
          </p:nvPr>
        </p:nvSpPr>
        <p:spPr>
          <a:xfrm>
            <a:off x="11353800" y="6251892"/>
            <a:ext cx="534924" cy="574041"/>
          </a:xfrm>
          <a:prstGeom prst="rect">
            <a:avLst/>
          </a:prstGeom>
          <a:ln w="12700">
            <a:miter lim="400000"/>
          </a:ln>
        </p:spPr>
        <p:txBody>
          <a:bodyPr wrap="none" lIns="45719" rIns="45719" anchor="ctr">
            <a:spAutoFit/>
          </a:bodyPr>
          <a:lstStyle/>
          <a:p>
            <a:fld id="{86CB4B4D-7CA3-9044-876B-883B54F8677D}" type="slidenum">
              <a:t>‹#›</a:t>
            </a:fld>
            <a:endParaRPr/>
          </a:p>
        </p:txBody>
      </p:sp>
      <p:sp>
        <p:nvSpPr>
          <p:cNvPr id="9" name="Rectangle 6"/>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0" name="Rectangle 7"/>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1" name="Picture 8" descr="Picture 8"/>
          <p:cNvPicPr>
            <a:picLocks noChangeAspect="1"/>
          </p:cNvPicPr>
          <p:nvPr/>
        </p:nvPicPr>
        <p:blipFill>
          <a:blip r:embed="rId29">
            <a:alphaModFix amt="35000"/>
          </a:blip>
          <a:srcRect r="25762"/>
          <a:stretch>
            <a:fillRect/>
          </a:stretch>
        </p:blipFill>
        <p:spPr>
          <a:xfrm>
            <a:off x="11250290" y="14360"/>
            <a:ext cx="941712" cy="1360772"/>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4" r:id="rId24"/>
    <p:sldLayoutId id="2147483675" r:id="rId25"/>
    <p:sldLayoutId id="2147483676" r:id="rId26"/>
    <p:sldLayoutId id="2147483677" r:id="rId27"/>
  </p:sldLayoutIdLst>
  <p:transition spd="med"/>
  <p:txStyles>
    <p:title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p:titleStyle>
    <p:bodyStyle>
      <a:lvl1pPr marL="244928" marR="0" indent="-244928"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1pPr>
      <a:lvl2pPr marL="742950" marR="0" indent="-28575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2pPr>
      <a:lvl3pPr marL="1257300" marR="0" indent="-3429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3pPr>
      <a:lvl4pPr marL="1752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4pPr>
      <a:lvl5pPr marL="22098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5pPr>
      <a:lvl6pPr marL="26670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6pPr>
      <a:lvl7pPr marL="31242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7pPr>
      <a:lvl8pPr marL="35814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8pPr>
      <a:lvl9pPr marL="4038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9pPr>
    </p:bodyStyle>
    <p:otherStyle>
      <a:lvl1pPr marL="0" marR="0" indent="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1pPr>
      <a:lvl2pPr marL="0" marR="0" indent="4572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2pPr>
      <a:lvl3pPr marL="0" marR="0" indent="9144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3pPr>
      <a:lvl4pPr marL="0" marR="0" indent="13716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4pPr>
      <a:lvl5pPr marL="0" marR="0" indent="18288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5pPr>
      <a:lvl6pPr marL="0" marR="0" indent="22860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6pPr>
      <a:lvl7pPr marL="0" marR="0" indent="27432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7pPr>
      <a:lvl8pPr marL="0" marR="0" indent="32004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8pPr>
      <a:lvl9pPr marL="0" marR="0" indent="36576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livejohnshopkins-my.sharepoint.com/:v:/r/personal/gsentem1_jh_edu/Documents/JHPD%20and%20Related/JHAB%20Orientation%20Session%20-%20June%202024/Dr%20Bard%20welcome%20video/Bard-OpeningRemarks-JHAB-Orientation-Edit-1.mp4?csf=1&amp;web=1&amp;e=MKIJn9&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hyperlink" Target="http://www.mdmunicipal.org/" TargetMode="External"/><Relationship Id="rId2" Type="http://schemas.openxmlformats.org/officeDocument/2006/relationships/hyperlink" Target="http://www.marylandattorneygeneral.gov/Pages/OpenGov/Openmeetings/default.aspx" TargetMode="External"/><Relationship Id="rId1" Type="http://schemas.openxmlformats.org/officeDocument/2006/relationships/slideLayout" Target="../slideLayouts/slideLayout21.xml"/><Relationship Id="rId4" Type="http://schemas.openxmlformats.org/officeDocument/2006/relationships/hyperlink" Target="http://www.igsr.umd.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hyperlink" Target="mailto:atayl151@jhu.edu" TargetMode="External"/><Relationship Id="rId2" Type="http://schemas.openxmlformats.org/officeDocument/2006/relationships/hyperlink" Target="mailto:clsmith@jhu.edu"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tangle 1"/>
          <p:cNvSpPr txBox="1"/>
          <p:nvPr/>
        </p:nvSpPr>
        <p:spPr>
          <a:xfrm>
            <a:off x="6020532" y="3244333"/>
            <a:ext cx="205741"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sp>
        <p:nvSpPr>
          <p:cNvPr id="539" name="Rectangle 2"/>
          <p:cNvSpPr txBox="1"/>
          <p:nvPr/>
        </p:nvSpPr>
        <p:spPr>
          <a:xfrm>
            <a:off x="6020532" y="3244333"/>
            <a:ext cx="205741"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sp>
        <p:nvSpPr>
          <p:cNvPr id="540" name="Johns Hopkins Police Department"/>
          <p:cNvSpPr txBox="1"/>
          <p:nvPr/>
        </p:nvSpPr>
        <p:spPr>
          <a:xfrm>
            <a:off x="458546" y="3012727"/>
            <a:ext cx="10680980"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defRPr sz="4500" b="0">
                <a:solidFill>
                  <a:srgbClr val="FFFFFF"/>
                </a:solidFill>
              </a:defRPr>
            </a:lvl1pPr>
          </a:lstStyle>
          <a:p>
            <a:pPr algn="ctr"/>
            <a:r>
              <a:rPr>
                <a:latin typeface="Garamond"/>
              </a:rPr>
              <a:t>Johns Hopkins</a:t>
            </a:r>
            <a:r>
              <a:rPr lang="en-US">
                <a:latin typeface="Garamond"/>
              </a:rPr>
              <a:t> Accountability Board</a:t>
            </a:r>
          </a:p>
        </p:txBody>
      </p:sp>
      <p:sp>
        <p:nvSpPr>
          <p:cNvPr id="541" name="Johns Hopkins University Council…"/>
          <p:cNvSpPr txBox="1"/>
          <p:nvPr/>
        </p:nvSpPr>
        <p:spPr>
          <a:xfrm>
            <a:off x="1968855" y="4094649"/>
            <a:ext cx="7759791" cy="1454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a:spcBef>
                <a:spcPts val="1500"/>
              </a:spcBef>
              <a:defRPr sz="2000" b="0">
                <a:solidFill>
                  <a:srgbClr val="FFFFFF"/>
                </a:solidFill>
                <a:latin typeface="Quadon Light"/>
                <a:ea typeface="Quadon Light"/>
                <a:cs typeface="Quadon Light"/>
                <a:sym typeface="Quadon Light"/>
              </a:defRPr>
            </a:pPr>
            <a:r>
              <a:rPr lang="en-US" sz="4000">
                <a:latin typeface="Garamond"/>
              </a:rPr>
              <a:t> Orientation</a:t>
            </a:r>
          </a:p>
          <a:p>
            <a:pPr algn="ctr">
              <a:spcBef>
                <a:spcPts val="1500"/>
              </a:spcBef>
              <a:defRPr sz="2000" b="0">
                <a:solidFill>
                  <a:srgbClr val="FFFFFF"/>
                </a:solidFill>
                <a:latin typeface="Quadon Light"/>
                <a:ea typeface="Quadon Light"/>
                <a:cs typeface="Quadon Light"/>
                <a:sym typeface="Quadon Light"/>
              </a:defRPr>
            </a:pPr>
            <a:r>
              <a:rPr lang="en-US" sz="3600">
                <a:latin typeface="Garamond"/>
              </a:rPr>
              <a:t>June 14, 2024</a:t>
            </a:r>
            <a:endParaRPr sz="3600">
              <a:latin typeface="Garamon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77A220EE-BA1C-4128-8441-8F0C10048B1D}"/>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7A119D22-AF78-45B8-AC99-9A1E2736AE99}"/>
              </a:ext>
            </a:extLst>
          </p:cNvPr>
          <p:cNvSpPr>
            <a:spLocks noGrp="1"/>
          </p:cNvSpPr>
          <p:nvPr>
            <p:ph type="body" idx="1"/>
          </p:nvPr>
        </p:nvSpPr>
        <p:spPr>
          <a:xfrm>
            <a:off x="386862" y="1825625"/>
            <a:ext cx="10966938" cy="4351338"/>
          </a:xfrm>
        </p:spPr>
        <p:txBody>
          <a:bodyPr>
            <a:normAutofit/>
          </a:bodyPr>
          <a:lstStyle/>
          <a:p>
            <a:pPr marL="0" indent="0">
              <a:buNone/>
            </a:pPr>
            <a:r>
              <a:rPr lang="en-US" b="1">
                <a:solidFill>
                  <a:schemeClr val="tx1"/>
                </a:solidFill>
                <a:latin typeface="Garamond" panose="02020404030301010803" pitchFamily="18" charset="0"/>
                <a:cs typeface="+mn-cs"/>
                <a:sym typeface="Quadon"/>
              </a:rPr>
              <a:t>Public Accountability</a:t>
            </a:r>
          </a:p>
          <a:p>
            <a:pPr>
              <a:buClr>
                <a:srgbClr val="6AACE4"/>
              </a:buClr>
              <a:buFont typeface="Wingdings" panose="05000000000000000000" pitchFamily="2" charset="2"/>
              <a:buChar char="Ø"/>
            </a:pPr>
            <a:r>
              <a:rPr lang="en-US" sz="2600">
                <a:latin typeface="Garamond" panose="02020404030301010803" pitchFamily="18" charset="0"/>
              </a:rPr>
              <a:t> </a:t>
            </a:r>
            <a:r>
              <a:rPr lang="en-US" sz="2600">
                <a:solidFill>
                  <a:schemeClr val="tx1"/>
                </a:solidFill>
                <a:latin typeface="Garamond" panose="02020404030301010803" pitchFamily="18" charset="0"/>
              </a:rPr>
              <a:t>Must establish a </a:t>
            </a:r>
            <a:r>
              <a:rPr lang="en-US" sz="2600" u="sng">
                <a:solidFill>
                  <a:schemeClr val="tx1"/>
                </a:solidFill>
                <a:latin typeface="Garamond" panose="02020404030301010803" pitchFamily="18" charset="0"/>
              </a:rPr>
              <a:t>University Police Accountability Board</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Fifteen-member board with five seats for community</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Will review department metrics and policies and make recommendations</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Subject to jurisdiction of the </a:t>
            </a:r>
            <a:r>
              <a:rPr lang="en-US" sz="2600" u="sng">
                <a:solidFill>
                  <a:schemeClr val="tx1"/>
                </a:solidFill>
                <a:latin typeface="Garamond" panose="02020404030301010803" pitchFamily="18" charset="0"/>
              </a:rPr>
              <a:t>Civilian Review Board </a:t>
            </a:r>
            <a:r>
              <a:rPr lang="en-US" sz="2600">
                <a:solidFill>
                  <a:schemeClr val="tx1"/>
                </a:solidFill>
                <a:latin typeface="Garamond" panose="02020404030301010803" pitchFamily="18" charset="0"/>
              </a:rPr>
              <a:t>of Baltimore City</a:t>
            </a:r>
          </a:p>
          <a:p>
            <a:pPr>
              <a:buClr>
                <a:srgbClr val="6AACE4"/>
              </a:buClr>
              <a:buFont typeface="Wingdings" panose="05000000000000000000" pitchFamily="2" charset="2"/>
              <a:buChar char="Ø"/>
            </a:pPr>
            <a:r>
              <a:rPr lang="en-US" sz="2600" u="sng">
                <a:solidFill>
                  <a:schemeClr val="tx1"/>
                </a:solidFill>
                <a:latin typeface="Garamond" panose="02020404030301010803" pitchFamily="18" charset="0"/>
              </a:rPr>
              <a:t> Disciplinary hearing board</a:t>
            </a:r>
            <a:r>
              <a:rPr lang="en-US" sz="2600">
                <a:solidFill>
                  <a:schemeClr val="tx1"/>
                </a:solidFill>
                <a:latin typeface="Garamond" panose="02020404030301010803" pitchFamily="18" charset="0"/>
              </a:rPr>
              <a:t> must have two voting members of the public</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Must establish a </a:t>
            </a:r>
            <a:r>
              <a:rPr lang="en-US" sz="2600" u="sng">
                <a:solidFill>
                  <a:schemeClr val="tx1"/>
                </a:solidFill>
                <a:latin typeface="Garamond" panose="02020404030301010803" pitchFamily="18" charset="0"/>
              </a:rPr>
              <a:t>public complaint process</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a:t>
            </a:r>
            <a:r>
              <a:rPr lang="en-US" sz="2600" u="sng">
                <a:solidFill>
                  <a:schemeClr val="tx1"/>
                </a:solidFill>
                <a:latin typeface="Garamond" panose="02020404030301010803" pitchFamily="18" charset="0"/>
              </a:rPr>
              <a:t>No civil immunity </a:t>
            </a:r>
            <a:r>
              <a:rPr lang="en-US" sz="2600">
                <a:solidFill>
                  <a:schemeClr val="tx1"/>
                </a:solidFill>
                <a:latin typeface="Garamond" panose="02020404030301010803" pitchFamily="18" charset="0"/>
              </a:rPr>
              <a:t>in department court cases</a:t>
            </a:r>
          </a:p>
        </p:txBody>
      </p:sp>
    </p:spTree>
    <p:extLst>
      <p:ext uri="{BB962C8B-B14F-4D97-AF65-F5344CB8AC3E}">
        <p14:creationId xmlns:p14="http://schemas.microsoft.com/office/powerpoint/2010/main" val="35191935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E5DB0510-5001-4324-939E-84A4A1232EE8}"/>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873BAB27-86A2-4E9F-A0E3-BFE7A20BB9FD}"/>
              </a:ext>
            </a:extLst>
          </p:cNvPr>
          <p:cNvSpPr>
            <a:spLocks noGrp="1"/>
          </p:cNvSpPr>
          <p:nvPr>
            <p:ph type="body" idx="1"/>
          </p:nvPr>
        </p:nvSpPr>
        <p:spPr>
          <a:xfrm>
            <a:off x="386862" y="1825625"/>
            <a:ext cx="10966938" cy="4351338"/>
          </a:xfrm>
        </p:spPr>
        <p:txBody>
          <a:bodyPr>
            <a:normAutofit fontScale="62500" lnSpcReduction="20000"/>
          </a:bodyPr>
          <a:lstStyle/>
          <a:p>
            <a:pPr marL="0" indent="0">
              <a:buNone/>
            </a:pPr>
            <a:r>
              <a:rPr lang="en-US" sz="4300" b="1">
                <a:solidFill>
                  <a:schemeClr val="tx1"/>
                </a:solidFill>
                <a:latin typeface="Garamond" panose="02020404030301010803" pitchFamily="18" charset="0"/>
                <a:cs typeface="+mn-cs"/>
                <a:sym typeface="Quadon"/>
              </a:rPr>
              <a:t>Role of the Johns Hopkins Accountability Board</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Has authority to:</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(1) Review JHPD metrics involving crime</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(2) Review current/prospective PD policies, procedures, training</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(3) Provide recommendations to JHU on the above</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meet at least quarterly</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post its meeting minutes prominently on a public website</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hold at least one public meeting annually “to seek input on police department policies, procedures, and training from community members of Baltimore City”</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Once JHPD is established, it must acknowledge and respond to any recommendation from the Board within 120 days</a:t>
            </a:r>
          </a:p>
        </p:txBody>
      </p:sp>
    </p:spTree>
    <p:extLst>
      <p:ext uri="{BB962C8B-B14F-4D97-AF65-F5344CB8AC3E}">
        <p14:creationId xmlns:p14="http://schemas.microsoft.com/office/powerpoint/2010/main" val="3982197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B1AA-D446-4DE3-AD5E-E836E3311C29}"/>
              </a:ext>
            </a:extLst>
          </p:cNvPr>
          <p:cNvSpPr>
            <a:spLocks noGrp="1"/>
          </p:cNvSpPr>
          <p:nvPr>
            <p:ph type="title"/>
          </p:nvPr>
        </p:nvSpPr>
        <p:spPr>
          <a:xfrm>
            <a:off x="992160" y="817170"/>
            <a:ext cx="6609835" cy="2432278"/>
          </a:xfrm>
        </p:spPr>
        <p:txBody>
          <a:bodyPr>
            <a:normAutofit/>
          </a:bodyPr>
          <a:lstStyle/>
          <a:p>
            <a:r>
              <a:rPr lang="en-US" sz="4800">
                <a:latin typeface="Garamond" panose="02020404030301010803" pitchFamily="18" charset="0"/>
              </a:rPr>
              <a:t>Maryland Open Meetings Act (OMA)</a:t>
            </a:r>
          </a:p>
        </p:txBody>
      </p:sp>
      <p:sp>
        <p:nvSpPr>
          <p:cNvPr id="4" name="Title 1">
            <a:extLst>
              <a:ext uri="{FF2B5EF4-FFF2-40B4-BE49-F238E27FC236}">
                <a16:creationId xmlns:a16="http://schemas.microsoft.com/office/drawing/2014/main" id="{AA16E92E-A866-6D9B-46C6-99BC4B4E31C3}"/>
              </a:ext>
            </a:extLst>
          </p:cNvPr>
          <p:cNvSpPr txBox="1">
            <a:spLocks/>
          </p:cNvSpPr>
          <p:nvPr/>
        </p:nvSpPr>
        <p:spPr>
          <a:xfrm>
            <a:off x="992746" y="2565061"/>
            <a:ext cx="7532715" cy="8636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Daniel Beck</a:t>
            </a:r>
          </a:p>
        </p:txBody>
      </p:sp>
    </p:spTree>
    <p:extLst>
      <p:ext uri="{BB962C8B-B14F-4D97-AF65-F5344CB8AC3E}">
        <p14:creationId xmlns:p14="http://schemas.microsoft.com/office/powerpoint/2010/main" val="6927223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Daniel Beck</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4154" y="138872"/>
            <a:ext cx="1882931" cy="236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1401"/>
            <a:ext cx="11750722" cy="332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spcBef>
                <a:spcPts val="0"/>
              </a:spcBef>
            </a:pPr>
            <a:r>
              <a:rPr lang="en-US" sz="1400" b="0" i="0">
                <a:solidFill>
                  <a:schemeClr val="bg1"/>
                </a:solidFill>
                <a:effectLst/>
                <a:latin typeface="Garamond" panose="02020404030301010803" pitchFamily="18" charset="0"/>
              </a:rPr>
              <a:t>Dan Beck joined the Office of General Counsel as an Associate General Counsel in the Compliance Group in fall of 2022. Dan handles all aspects of legal advice related to public safety matters, including compliance with applicable federal, state, and local regulations related to public safety, and facilities and emergency management, and development of relevant University policies.</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Before joining JHU, Dan served as the Chief Counsel for the Pennsylvania State Police. In that position, his duties included advising the executive staff on all manner of legal matters, managing civil rights and tort litigation, handling labor disputes and employee disciplinary hearings, developing agency rules and regulations, and representing the department in complex federal litigation.</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Before his appointment as Chief Counsel for Pennsylvania State Police, Dan served as Chief Counsel of the Police Legal Affairs Division of the Baltimore City Department of Law. In addition to his other responsibilities in that role, Dan worked directly with attorneys from the U.S. Department of Justice and the Monitoring Team, appointed by the U.S. District Court of Maryland, to implement the reforms mandated by the Consent Decree entered into between the City of Baltimore, the Baltimore Police Department and the Department of Justice.</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Dan’s prior legal experience also includes serving as an Assistant State’s Attorney in the Office of the State’s Attorney for Baltimore City.</a:t>
            </a:r>
          </a:p>
          <a:p>
            <a:pPr algn="l">
              <a:spcBef>
                <a:spcPts val="0"/>
              </a:spcBef>
            </a:pPr>
            <a:r>
              <a:rPr lang="en-US" sz="1400" b="0" i="0">
                <a:solidFill>
                  <a:schemeClr val="bg1"/>
                </a:solidFill>
                <a:effectLst/>
                <a:latin typeface="Garamond" panose="02020404030301010803" pitchFamily="18" charset="0"/>
              </a:rPr>
              <a:t>Dan received his Bachelor of Science in Business Administration from Towson University and his Juris Doctorate from University of Baltimore School of Law.</a:t>
            </a:r>
          </a:p>
        </p:txBody>
      </p:sp>
    </p:spTree>
    <p:extLst>
      <p:ext uri="{BB962C8B-B14F-4D97-AF65-F5344CB8AC3E}">
        <p14:creationId xmlns:p14="http://schemas.microsoft.com/office/powerpoint/2010/main" val="189913663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6" name="Text Placeholder 5">
            <a:extLst>
              <a:ext uri="{FF2B5EF4-FFF2-40B4-BE49-F238E27FC236}">
                <a16:creationId xmlns:a16="http://schemas.microsoft.com/office/drawing/2014/main" id="{0D97F05A-E964-4042-9602-97A6AA7EA4FA}"/>
              </a:ext>
            </a:extLst>
          </p:cNvPr>
          <p:cNvSpPr>
            <a:spLocks noGrp="1"/>
          </p:cNvSpPr>
          <p:nvPr>
            <p:ph type="body" idx="1"/>
          </p:nvPr>
        </p:nvSpPr>
        <p:spPr/>
        <p:txBody>
          <a:bodyPr>
            <a:normAutofit fontScale="92500" lnSpcReduction="20000"/>
          </a:bodyPr>
          <a:lstStyle/>
          <a:p>
            <a:pPr marL="0" indent="0">
              <a:buNone/>
            </a:pPr>
            <a:r>
              <a:rPr lang="en-US" sz="2700" b="1">
                <a:solidFill>
                  <a:schemeClr val="tx1"/>
                </a:solidFill>
                <a:latin typeface="Garamond" panose="02020404030301010803" pitchFamily="18" charset="0"/>
                <a:cs typeface="+mn-cs"/>
              </a:rPr>
              <a:t>Legislature’s Policy Statement</a:t>
            </a:r>
          </a:p>
          <a:p>
            <a:pPr marL="0" indent="0">
              <a:buNone/>
            </a:pPr>
            <a:r>
              <a:rPr lang="en-US" sz="2500">
                <a:solidFill>
                  <a:schemeClr val="tx1"/>
                </a:solidFill>
                <a:latin typeface="Garamond" panose="02020404030301010803" pitchFamily="18" charset="0"/>
              </a:rPr>
              <a:t>It is essential to the maintenance of a democratic society that, except in special and appropriate circumstances:</a:t>
            </a:r>
          </a:p>
          <a:p>
            <a:pPr marL="0" indent="0">
              <a:buNone/>
            </a:pPr>
            <a:r>
              <a:rPr lang="en-US" sz="2300">
                <a:latin typeface="Garamond" panose="02020404030301010803" pitchFamily="18" charset="0"/>
              </a:rPr>
              <a:t>	</a:t>
            </a:r>
            <a:r>
              <a:rPr lang="en-US" sz="2500">
                <a:solidFill>
                  <a:schemeClr val="tx1"/>
                </a:solidFill>
                <a:latin typeface="Garamond" panose="02020404030301010803" pitchFamily="18" charset="0"/>
              </a:rPr>
              <a:t>(1) public business be performed in an open and public</a:t>
            </a:r>
          </a:p>
          <a:p>
            <a:pPr marL="0" indent="0">
              <a:buNone/>
            </a:pPr>
            <a:r>
              <a:rPr lang="en-US" sz="2500">
                <a:solidFill>
                  <a:schemeClr val="tx1"/>
                </a:solidFill>
                <a:latin typeface="Garamond" panose="02020404030301010803" pitchFamily="18" charset="0"/>
              </a:rPr>
              <a:t>        manner; and</a:t>
            </a:r>
          </a:p>
          <a:p>
            <a:pPr marL="0" indent="0">
              <a:buNone/>
            </a:pPr>
            <a:r>
              <a:rPr lang="en-US" sz="2500">
                <a:solidFill>
                  <a:schemeClr val="tx1"/>
                </a:solidFill>
                <a:latin typeface="Garamond" panose="02020404030301010803" pitchFamily="18" charset="0"/>
              </a:rPr>
              <a:t>	(2) citizens be allowed to observe:</a:t>
            </a:r>
          </a:p>
          <a:p>
            <a:pPr marL="0" indent="0">
              <a:buNone/>
            </a:pPr>
            <a:r>
              <a:rPr lang="en-US" sz="2500">
                <a:solidFill>
                  <a:schemeClr val="tx1"/>
                </a:solidFill>
                <a:latin typeface="Garamond" panose="02020404030301010803" pitchFamily="18" charset="0"/>
              </a:rPr>
              <a:t>		(i) the performance of public officials; and</a:t>
            </a:r>
          </a:p>
          <a:p>
            <a:pPr marL="0" indent="0">
              <a:buNone/>
            </a:pPr>
            <a:r>
              <a:rPr lang="en-US" sz="2500">
                <a:solidFill>
                  <a:schemeClr val="tx1"/>
                </a:solidFill>
                <a:latin typeface="Garamond" panose="02020404030301010803" pitchFamily="18" charset="0"/>
              </a:rPr>
              <a:t>		(ii) the deliberations and decisions that the</a:t>
            </a:r>
          </a:p>
          <a:p>
            <a:pPr marL="0" indent="0">
              <a:buNone/>
            </a:pPr>
            <a:r>
              <a:rPr lang="en-US" sz="2500">
                <a:solidFill>
                  <a:schemeClr val="tx1"/>
                </a:solidFill>
                <a:latin typeface="Garamond" panose="02020404030301010803" pitchFamily="18" charset="0"/>
              </a:rPr>
              <a:t>		making of public policy involves.</a:t>
            </a:r>
          </a:p>
          <a:p>
            <a:pPr marL="0" indent="0" algn="r">
              <a:buNone/>
            </a:pPr>
            <a:endParaRPr lang="en-US" sz="2300">
              <a:latin typeface="Garamond" panose="02020404030301010803" pitchFamily="18" charset="0"/>
            </a:endParaRPr>
          </a:p>
          <a:p>
            <a:pPr marL="0" indent="0" algn="r">
              <a:buNone/>
            </a:pPr>
            <a:r>
              <a:rPr lang="en-US" sz="2500">
                <a:solidFill>
                  <a:schemeClr val="tx1"/>
                </a:solidFill>
                <a:latin typeface="Garamond" panose="02020404030301010803" pitchFamily="18" charset="0"/>
              </a:rPr>
              <a:t>GP § 3-102</a:t>
            </a:r>
          </a:p>
        </p:txBody>
      </p:sp>
      <p:sp>
        <p:nvSpPr>
          <p:cNvPr id="5" name="Title 4">
            <a:extLst>
              <a:ext uri="{FF2B5EF4-FFF2-40B4-BE49-F238E27FC236}">
                <a16:creationId xmlns:a16="http://schemas.microsoft.com/office/drawing/2014/main" id="{28C946F2-79F1-486C-ABD6-7847AEBB171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9276950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834E47-B9FC-404D-B2AB-14D258BB3A5F}"/>
              </a:ext>
            </a:extLst>
          </p:cNvPr>
          <p:cNvSpPr>
            <a:spLocks noGrp="1"/>
          </p:cNvSpPr>
          <p:nvPr>
            <p:ph type="body" idx="1"/>
          </p:nvPr>
        </p:nvSpPr>
        <p:spPr/>
        <p:txBody>
          <a:bodyPr>
            <a:normAutofit/>
          </a:bodyPr>
          <a:lstStyle/>
          <a:p>
            <a:pPr marL="0" indent="0">
              <a:buClr>
                <a:srgbClr val="6AACE4"/>
              </a:buClr>
              <a:buNone/>
            </a:pPr>
            <a:r>
              <a:rPr lang="en-US" sz="2500" b="1">
                <a:solidFill>
                  <a:schemeClr val="tx1"/>
                </a:solidFill>
                <a:latin typeface="Garamond" panose="02020404030301010803" pitchFamily="18" charset="0"/>
                <a:cs typeface="+mn-cs"/>
              </a:rPr>
              <a:t>How Do Meetings Comply with the OMA?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Before: Provide advance public notice and an agenda</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During: Hold meeting open to public</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After: Prepare minutes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Designate a trainee</a:t>
            </a:r>
          </a:p>
          <a:p>
            <a:pPr>
              <a:buClr>
                <a:srgbClr val="6AACE4"/>
              </a:buClr>
              <a:buFont typeface="Wingdings" panose="05000000000000000000" pitchFamily="2" charset="2"/>
              <a:buChar char="Ø"/>
            </a:pPr>
            <a:endParaRPr lang="en-US"/>
          </a:p>
        </p:txBody>
      </p:sp>
      <p:sp>
        <p:nvSpPr>
          <p:cNvPr id="4" name="Title 4">
            <a:extLst>
              <a:ext uri="{FF2B5EF4-FFF2-40B4-BE49-F238E27FC236}">
                <a16:creationId xmlns:a16="http://schemas.microsoft.com/office/drawing/2014/main" id="{3054862E-111E-4242-86C9-D848488CF290}"/>
              </a:ext>
            </a:extLst>
          </p:cNvPr>
          <p:cNvSpPr>
            <a:spLocks noGrp="1"/>
          </p:cNvSpPr>
          <p:nvPr>
            <p:ph type="title"/>
          </p:nvPr>
        </p:nvSpPr>
        <p:spPr>
          <a:xfrm>
            <a:off x="609600" y="503238"/>
            <a:ext cx="8229600" cy="563562"/>
          </a:xfrm>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3312570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6C2ED-F578-4F35-9F55-FB2E2530DCC3}"/>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Meetings</a:t>
            </a:r>
          </a:p>
          <a:p>
            <a:pPr>
              <a:buClr>
                <a:srgbClr val="6AACE4"/>
              </a:buClr>
              <a:buFont typeface="Wingdings" panose="05000000000000000000" pitchFamily="2" charset="2"/>
              <a:buChar char="Ø"/>
            </a:pPr>
            <a:r>
              <a:rPr lang="en-US" sz="2400">
                <a:solidFill>
                  <a:schemeClr val="tx1"/>
                </a:solidFill>
                <a:latin typeface="Garamond" panose="02020404030301010803" pitchFamily="18" charset="0"/>
                <a:cs typeface="+mn-cs"/>
              </a:rPr>
              <a:t> In-person meetings are not always required for an Open Meeting</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Deliberation or consideration on items of public business among a </a:t>
            </a:r>
            <a:r>
              <a:rPr lang="en-US" sz="2300" i="1">
                <a:solidFill>
                  <a:schemeClr val="tx1"/>
                </a:solidFill>
                <a:latin typeface="Garamond" panose="02020404030301010803" pitchFamily="18" charset="0"/>
              </a:rPr>
              <a:t>quorum requires public access to observe (or listen)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The Board has held that conference calls can satisfy the Open Meeting Act requirements for public access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Must be accessible to the public</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The public must be able to hear all comments and discussion</a:t>
            </a:r>
          </a:p>
          <a:p>
            <a:pPr marL="0" indent="0">
              <a:buNone/>
            </a:pPr>
            <a:endParaRPr lang="en-US"/>
          </a:p>
        </p:txBody>
      </p:sp>
      <p:sp>
        <p:nvSpPr>
          <p:cNvPr id="4" name="Title 4">
            <a:extLst>
              <a:ext uri="{FF2B5EF4-FFF2-40B4-BE49-F238E27FC236}">
                <a16:creationId xmlns:a16="http://schemas.microsoft.com/office/drawing/2014/main" id="{2F37E6DB-F4B0-426E-907B-ED7C9A527B30}"/>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4037139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lnSpcReduction="10000"/>
          </a:bodyPr>
          <a:lstStyle/>
          <a:p>
            <a:pPr marL="0" indent="0">
              <a:lnSpc>
                <a:spcPct val="120000"/>
              </a:lnSpc>
              <a:buNone/>
            </a:pPr>
            <a:r>
              <a:rPr lang="en-US" sz="2700" b="1">
                <a:solidFill>
                  <a:schemeClr val="tx1"/>
                </a:solidFill>
                <a:latin typeface="Garamond" panose="02020404030301010803" pitchFamily="18" charset="0"/>
                <a:cs typeface="+mn-cs"/>
              </a:rPr>
              <a:t>Virtual Meetings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The Board has held that the Open Meeting allows conference calls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Virtual or online meeting satisfying the same requirements can also comply with the Open Meetings Act</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Electronic online – Zoom, Skype, Google Hangouts, etc.</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In person with live-feed for remote public observation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Recommend including the conference call option for persons without computer or tablet access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Virtual meetings have been needed during the COVID-19 crisis, but use is likely to continue to allow broader access in the future</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2650689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Activities Governed - Those of a “Public Body” §3-101(H)</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Multi-member</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Formal creation (law, charter, bylaw, rule, resolution)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By executive appointment, if including 2 or more members of the public</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Committees and subcommittees (depending on creation)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Informally created public bodies (sometimes)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Nominally private corporations (sometimes)</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895184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a:bodyPr>
          <a:lstStyle/>
          <a:p>
            <a:pPr marL="0" indent="0">
              <a:lnSpc>
                <a:spcPct val="120000"/>
              </a:lnSpc>
              <a:buNone/>
            </a:pPr>
            <a:r>
              <a:rPr lang="en-US" sz="2700" b="1">
                <a:solidFill>
                  <a:schemeClr val="tx1"/>
                </a:solidFill>
                <a:latin typeface="Garamond" panose="02020404030301010803" pitchFamily="18" charset="0"/>
                <a:cs typeface="+mn-cs"/>
              </a:rPr>
              <a:t>Activities Governed - What is a Meeting? §§3-101(G), (K), 3-103</a:t>
            </a:r>
          </a:p>
          <a:p>
            <a:pPr>
              <a:buClr>
                <a:srgbClr val="6AACE4"/>
              </a:buClr>
              <a:buFont typeface="Wingdings" panose="05000000000000000000" pitchFamily="2" charset="2"/>
              <a:buChar char="Ø"/>
            </a:pPr>
            <a:r>
              <a:rPr lang="en-US" sz="2300" i="1">
                <a:solidFill>
                  <a:schemeClr val="tx1"/>
                </a:solidFill>
                <a:latin typeface="Garamond" panose="02020404030301010803" pitchFamily="18" charset="0"/>
              </a:rPr>
              <a:t> Meeting: defined as any </a:t>
            </a:r>
            <a:r>
              <a:rPr lang="en-US" sz="2300" b="1" i="1">
                <a:solidFill>
                  <a:schemeClr val="tx1"/>
                </a:solidFill>
                <a:latin typeface="Garamond" panose="02020404030301010803" pitchFamily="18" charset="0"/>
              </a:rPr>
              <a:t>deliberation, consideration or transaction </a:t>
            </a:r>
            <a:r>
              <a:rPr lang="en-US" sz="2300" i="1">
                <a:solidFill>
                  <a:schemeClr val="tx1"/>
                </a:solidFill>
                <a:latin typeface="Garamond" panose="02020404030301010803" pitchFamily="18" charset="0"/>
              </a:rPr>
              <a:t>of public business among a quorum</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Quorum counts anyone present – can’t cycle through a room to evade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Conference calls or any other method of </a:t>
            </a:r>
            <a:r>
              <a:rPr lang="en-US" sz="2300" b="1">
                <a:solidFill>
                  <a:schemeClr val="tx1"/>
                </a:solidFill>
                <a:latin typeface="Garamond" panose="02020404030301010803" pitchFamily="18" charset="0"/>
              </a:rPr>
              <a:t>simultaneous or contemporaneous </a:t>
            </a:r>
            <a:r>
              <a:rPr lang="en-US" sz="2300">
                <a:solidFill>
                  <a:schemeClr val="tx1"/>
                </a:solidFill>
                <a:latin typeface="Garamond" panose="02020404030301010803" pitchFamily="18" charset="0"/>
              </a:rPr>
              <a:t>interaction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Electronic communications allowing continued and interactive group deliberation on public business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Virtual meetings on Zoom, Google Hangouts, or others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Social gatherings and retreats when public business is discussed</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Not social gatherings when </a:t>
            </a:r>
            <a:r>
              <a:rPr lang="en-US" sz="2300" b="1">
                <a:solidFill>
                  <a:schemeClr val="tx1"/>
                </a:solidFill>
                <a:latin typeface="Garamond" panose="02020404030301010803" pitchFamily="18" charset="0"/>
              </a:rPr>
              <a:t>no</a:t>
            </a:r>
            <a:r>
              <a:rPr lang="en-US" sz="2300">
                <a:solidFill>
                  <a:schemeClr val="tx1"/>
                </a:solidFill>
                <a:latin typeface="Garamond" panose="02020404030301010803" pitchFamily="18" charset="0"/>
              </a:rPr>
              <a:t> public business is discussed</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3427581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40156B-ABAF-4D1E-AB1E-C632616438E8}"/>
              </a:ext>
            </a:extLst>
          </p:cNvPr>
          <p:cNvSpPr>
            <a:spLocks noGrp="1"/>
          </p:cNvSpPr>
          <p:nvPr>
            <p:ph type="body" idx="1"/>
          </p:nvPr>
        </p:nvSpPr>
        <p:spPr>
          <a:xfrm>
            <a:off x="510986" y="1470452"/>
            <a:ext cx="7471738" cy="5235148"/>
          </a:xfrm>
        </p:spPr>
        <p:txBody>
          <a:bodyPr>
            <a:noAutofit/>
          </a:bodyPr>
          <a:lstStyle/>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8:30 a.m. – Arrival and Breakfast</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9:00 a.m. – Opening Remarks</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9:05 a.m. – Introductions &amp; Icebreaker </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9:40 a.m. – Community Safety and Strengthening Act (CSSA) </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10:20 am – Maryland Open Meetings Act (OMA)</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10:50 a.m. – 10-Minute Break</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11:00 a.m. – Policy Overview </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11:20 p.m. – Committee Overviews</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11:50 p.m. – 20-Minute Break to Grab Lunch</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12:10 p.m. – Bylaws Review </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1:30 p.m. – Break</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1:35 p.m. – Questions and Next Steps </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1:50 p.m. – Closing Remarks</a:t>
            </a:r>
          </a:p>
          <a:p>
            <a:endParaRPr lang="en-US" sz="2000">
              <a:latin typeface="Garamond" panose="02020404030301010803" pitchFamily="18" charset="0"/>
            </a:endParaRPr>
          </a:p>
          <a:p>
            <a:pPr lvl="1"/>
            <a:endParaRPr lang="en-US" sz="1400" i="1">
              <a:latin typeface="Garamond" panose="02020404030301010803" pitchFamily="18" charset="0"/>
            </a:endParaRPr>
          </a:p>
          <a:p>
            <a:pPr marL="457200" lvl="1" indent="0">
              <a:buNone/>
            </a:pPr>
            <a:endParaRPr lang="en-US" sz="1400">
              <a:latin typeface="Garamond" panose="02020404030301010803" pitchFamily="18" charset="0"/>
            </a:endParaRPr>
          </a:p>
          <a:p>
            <a:pPr marL="0" indent="0">
              <a:buNone/>
            </a:pPr>
            <a:endParaRPr lang="en-US" sz="1400"/>
          </a:p>
        </p:txBody>
      </p:sp>
      <p:sp>
        <p:nvSpPr>
          <p:cNvPr id="3" name="Discussion Agenda">
            <a:extLst>
              <a:ext uri="{FF2B5EF4-FFF2-40B4-BE49-F238E27FC236}">
                <a16:creationId xmlns:a16="http://schemas.microsoft.com/office/drawing/2014/main" id="{339EEE15-1418-4D49-941A-6D90208A8017}"/>
              </a:ext>
            </a:extLst>
          </p:cNvPr>
          <p:cNvSpPr txBox="1">
            <a:spLocks noGrp="1"/>
          </p:cNvSpPr>
          <p:nvPr>
            <p:ph type="title"/>
          </p:nvPr>
        </p:nvSpPr>
        <p:spPr>
          <a:xfrm>
            <a:off x="510986" y="619781"/>
            <a:ext cx="8229600" cy="563563"/>
          </a:xfrm>
          <a:prstGeom prst="rect">
            <a:avLst/>
          </a:prstGeom>
        </p:spPr>
        <p:txBody>
          <a:bodyPr>
            <a:noAutofit/>
          </a:bodyPr>
          <a:lstStyle>
            <a:lvl1pPr defTabSz="233679">
              <a:spcBef>
                <a:spcPts val="1200"/>
              </a:spcBef>
              <a:defRPr sz="3080"/>
            </a:lvl1pPr>
          </a:lstStyle>
          <a:p>
            <a:r>
              <a:rPr lang="en-US" sz="3500">
                <a:latin typeface="Garamond" panose="02020404030301010803" pitchFamily="18" charset="0"/>
                <a:ea typeface="Gadugi" panose="020B0502040204020203" pitchFamily="34" charset="0"/>
              </a:rPr>
              <a:t>Agenda</a:t>
            </a:r>
            <a:endParaRPr sz="3500">
              <a:latin typeface="Garamond" panose="02020404030301010803" pitchFamily="18" charset="0"/>
              <a:ea typeface="Gadugi" panose="020B0502040204020203" pitchFamily="34" charset="0"/>
            </a:endParaRPr>
          </a:p>
        </p:txBody>
      </p:sp>
    </p:spTree>
    <p:extLst>
      <p:ext uri="{BB962C8B-B14F-4D97-AF65-F5344CB8AC3E}">
        <p14:creationId xmlns:p14="http://schemas.microsoft.com/office/powerpoint/2010/main" val="8587917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Electronic (E-Mail) Exchange of Information without Deliberation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Transmitting information by email, text, etc. , </a:t>
            </a:r>
            <a:r>
              <a:rPr lang="en-US" sz="2300" b="1">
                <a:solidFill>
                  <a:schemeClr val="tx1"/>
                </a:solidFill>
                <a:latin typeface="Garamond" panose="02020404030301010803" pitchFamily="18" charset="0"/>
              </a:rPr>
              <a:t>without discussion or deliberation</a:t>
            </a:r>
            <a:r>
              <a:rPr lang="en-US" sz="2300">
                <a:solidFill>
                  <a:schemeClr val="tx1"/>
                </a:solidFill>
                <a:latin typeface="Garamond" panose="02020404030301010803" pitchFamily="18" charset="0"/>
              </a:rPr>
              <a:t>, is generally acceptable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The public has the right to observe deliberations on public business covered by the Act</a:t>
            </a:r>
          </a:p>
          <a:p>
            <a:pPr>
              <a:buClr>
                <a:srgbClr val="6AACE4"/>
              </a:buClr>
              <a:buFont typeface="Wingdings" panose="05000000000000000000" pitchFamily="2" charset="2"/>
              <a:buChar char="Ø"/>
            </a:pPr>
            <a:r>
              <a:rPr lang="en-US" sz="2300" b="1">
                <a:solidFill>
                  <a:schemeClr val="tx1"/>
                </a:solidFill>
                <a:latin typeface="Garamond" panose="02020404030301010803" pitchFamily="18" charset="0"/>
              </a:rPr>
              <a:t> Public</a:t>
            </a:r>
            <a:r>
              <a:rPr lang="en-US" sz="2300">
                <a:solidFill>
                  <a:schemeClr val="tx1"/>
                </a:solidFill>
                <a:latin typeface="Garamond" panose="02020404030301010803" pitchFamily="18" charset="0"/>
              </a:rPr>
              <a:t> </a:t>
            </a:r>
            <a:r>
              <a:rPr lang="en-US" sz="2300" b="1">
                <a:solidFill>
                  <a:schemeClr val="tx1"/>
                </a:solidFill>
                <a:latin typeface="Garamond" panose="02020404030301010803" pitchFamily="18" charset="0"/>
              </a:rPr>
              <a:t>business</a:t>
            </a:r>
            <a:r>
              <a:rPr lang="en-US" sz="2300">
                <a:solidFill>
                  <a:schemeClr val="tx1"/>
                </a:solidFill>
                <a:latin typeface="Garamond" panose="02020404030301010803" pitchFamily="18" charset="0"/>
              </a:rPr>
              <a:t> includes any consideration of a public matter, including decisions, recommendations, requests and opinions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This includes proclamations, awards and officers of the public body (such as chair, vice-chair and secretary)</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Email (outside of a public meeting) can be used to:</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Approve minutes and agenda items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Identify meeting locations, times, and agenda</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Provide information without deliberation by the public body</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2082835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Electronic (E-Mail) Deliberations on Public Business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Emails (or texts) used by a quorum to </a:t>
            </a:r>
            <a:r>
              <a:rPr lang="en-US" sz="2300" i="1">
                <a:solidFill>
                  <a:schemeClr val="tx1"/>
                </a:solidFill>
                <a:latin typeface="Garamond" panose="02020404030301010803" pitchFamily="18" charset="0"/>
              </a:rPr>
              <a:t>deliberate and dec</a:t>
            </a:r>
            <a:r>
              <a:rPr lang="en-US" sz="2300">
                <a:solidFill>
                  <a:schemeClr val="tx1"/>
                </a:solidFill>
                <a:latin typeface="Garamond" panose="02020404030301010803" pitchFamily="18" charset="0"/>
              </a:rPr>
              <a:t>i</a:t>
            </a:r>
            <a:r>
              <a:rPr lang="en-US" sz="2300" i="1">
                <a:solidFill>
                  <a:schemeClr val="tx1"/>
                </a:solidFill>
                <a:latin typeface="Garamond" panose="02020404030301010803" pitchFamily="18" charset="0"/>
              </a:rPr>
              <a:t>de </a:t>
            </a:r>
            <a:r>
              <a:rPr lang="en-US" sz="2300">
                <a:solidFill>
                  <a:schemeClr val="tx1"/>
                </a:solidFill>
                <a:latin typeface="Garamond" panose="02020404030301010803" pitchFamily="18" charset="0"/>
              </a:rPr>
              <a:t>matters of public business </a:t>
            </a:r>
            <a:r>
              <a:rPr lang="en-US" sz="2300" b="1">
                <a:solidFill>
                  <a:schemeClr val="tx1"/>
                </a:solidFill>
                <a:latin typeface="Garamond" panose="02020404030301010803" pitchFamily="18" charset="0"/>
              </a:rPr>
              <a:t>may violate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Try to avoid the following “red flags”: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“Reply-all” and group/circulated email exchanges, </a:t>
            </a:r>
            <a:r>
              <a:rPr lang="en-US" sz="2300" i="1">
                <a:solidFill>
                  <a:schemeClr val="tx1"/>
                </a:solidFill>
                <a:latin typeface="Garamond" panose="02020404030301010803" pitchFamily="18" charset="0"/>
              </a:rPr>
              <a:t>especially when there is discussion and deliberation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Continuous deliberation on a matter leading to a decision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Effectively constant messages even if not simultaneous</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0459216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Options for Urgent Matters of Public Business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Options for urgent matters may include: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A public meeting by conference call (allowing the public to dial in) after public notice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Individual emails to each member of the public body</a:t>
            </a:r>
          </a:p>
          <a:p>
            <a:pPr lvl="2">
              <a:buClr>
                <a:srgbClr val="6AACE4"/>
              </a:buClr>
              <a:buFont typeface="Wingdings" panose="05000000000000000000" pitchFamily="2" charset="2"/>
              <a:buChar char="Ø"/>
            </a:pPr>
            <a:r>
              <a:rPr lang="en-US" sz="2300" i="1">
                <a:solidFill>
                  <a:schemeClr val="tx1"/>
                </a:solidFill>
                <a:latin typeface="Garamond" panose="02020404030301010803" pitchFamily="18" charset="0"/>
              </a:rPr>
              <a:t>Without interactive deliberation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Scheduling an online public meeting and allowing public to observe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Delegating the decision to staff and/or one member of the public body (or the Mayor or equivalent role)</a:t>
            </a:r>
          </a:p>
          <a:p>
            <a:pPr marL="0" indent="0">
              <a:buClr>
                <a:srgbClr val="6AACE4"/>
              </a:buClr>
              <a:buNone/>
            </a:pPr>
            <a:r>
              <a:rPr lang="en-US" sz="2300" b="1">
                <a:solidFill>
                  <a:schemeClr val="tx1"/>
                </a:solidFill>
                <a:latin typeface="Garamond" panose="02020404030301010803" pitchFamily="18" charset="0"/>
              </a:rPr>
              <a:t>Note: The Open Meetings Act prohibits “evasive devices” to avoid compliance</a:t>
            </a:r>
            <a:endParaRPr lang="en-US" b="1"/>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9086214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Activities Governed -Topics of Discussion (“Functions”) Defined by the Act §§ 3-101 Definitions; 3-103 Scope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Covered: Advisory, legislative, quasi-legislative functions, all as specially defined by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Expressly </a:t>
            </a:r>
            <a:r>
              <a:rPr lang="en-US" sz="2300" i="1">
                <a:solidFill>
                  <a:schemeClr val="tx1"/>
                </a:solidFill>
                <a:latin typeface="Garamond" panose="02020404030301010803" pitchFamily="18" charset="0"/>
              </a:rPr>
              <a:t>included</a:t>
            </a:r>
            <a:r>
              <a:rPr lang="en-US" sz="2300">
                <a:solidFill>
                  <a:schemeClr val="tx1"/>
                </a:solidFill>
                <a:latin typeface="Garamond" panose="02020404030301010803" pitchFamily="18" charset="0"/>
              </a:rPr>
              <a:t>: discussions concerning</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Granting a license or permit</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Many types of land-use matters</a:t>
            </a:r>
            <a:endParaRPr lang="en-US"/>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Excluded: administrative (formerly executive), judicial, quasi-judicial functions</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8267748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Virtual Meeting Preparation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Advance meeting preparation may be an “administrative function” not subject to Open Meetings Act requirements – BUT ONLY IF:</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Discussions are limited to practical and technical matters as to how to access and operate the meeting, such as:</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Details of the virtual meeting process</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Protocols during the meeting</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Setting the agenda</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If so limited, the meeting for advance preparation does not require notice, motion to close, or minutes </a:t>
            </a:r>
            <a:r>
              <a:rPr lang="en-US" sz="2300" i="1">
                <a:solidFill>
                  <a:schemeClr val="tx1"/>
                </a:solidFill>
                <a:latin typeface="Garamond" panose="02020404030301010803" pitchFamily="18" charset="0"/>
              </a:rPr>
              <a:t>unless </a:t>
            </a:r>
            <a:r>
              <a:rPr lang="en-US" sz="2300">
                <a:solidFill>
                  <a:schemeClr val="tx1"/>
                </a:solidFill>
                <a:latin typeface="Garamond" panose="02020404030301010803" pitchFamily="18" charset="0"/>
              </a:rPr>
              <a:t>the meeting occurs in the midst of an otherwise open meeting or at the end of such a meeting</a:t>
            </a:r>
          </a:p>
          <a:p>
            <a:pPr marL="0" indent="0">
              <a:buClr>
                <a:srgbClr val="6AACE4"/>
              </a:buClr>
              <a:buNone/>
            </a:pPr>
            <a:r>
              <a:rPr lang="en-US" sz="2300" b="1">
                <a:solidFill>
                  <a:schemeClr val="tx1"/>
                </a:solidFill>
                <a:latin typeface="Garamond" panose="02020404030301010803" pitchFamily="18" charset="0"/>
              </a:rPr>
              <a:t>The Administrative function exemption does not allow discussion on the creation of public policy, per GP § § 3-101 and 103</a:t>
            </a:r>
            <a:endParaRPr lang="en-US" b="1"/>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8053118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marL="0" indent="0">
              <a:lnSpc>
                <a:spcPct val="120000"/>
              </a:lnSpc>
              <a:buNone/>
            </a:pPr>
            <a:r>
              <a:rPr lang="en-US" sz="3700" b="1">
                <a:solidFill>
                  <a:schemeClr val="tx1"/>
                </a:solidFill>
                <a:latin typeface="Garamond" panose="02020404030301010803" pitchFamily="18" charset="0"/>
                <a:cs typeface="+mn-cs"/>
              </a:rPr>
              <a:t>Running a Virtual Public Meeting </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COVID-19 crisis required all of us to learn new ways of proceeding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Remember proceed with clear steps</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Start with a roll call to identify public body members who are present</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Speakers should identify themselves before speaking</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should be careful to recognize speakers by name</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If virtual (visual), raising hands can be helpful before speaking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Motions should be deliberate</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If visual, raise hands to make the motion and second</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Voting should be member-by-member to avoid confusion</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should announce motion, second, and voting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needs to deliberately announce each new agenda item</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317438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Before a Meeting: Public Notice of Meetings </a:t>
            </a:r>
            <a:r>
              <a:rPr lang="en-US" sz="2300" b="1">
                <a:solidFill>
                  <a:schemeClr val="tx1"/>
                </a:solidFill>
                <a:latin typeface="Garamond" panose="02020404030301010803" pitchFamily="18" charset="0"/>
              </a:rPr>
              <a:t>- § 3-302</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Timing</a:t>
            </a:r>
          </a:p>
          <a:p>
            <a:pPr lvl="1">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Reasonably in advance</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Last-minute meetings – make special efforts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Content</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Date, time, place, open/then closed status (vote to close is public)</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Agenda</a:t>
            </a:r>
          </a:p>
          <a:p>
            <a:pPr lvl="1">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Make available in advance, with topics and items of business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Method</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Consistency</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42153108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Advance Notice for Virtual Meetings</a:t>
            </a:r>
            <a:endParaRPr lang="en-US" sz="2300" b="1">
              <a:solidFill>
                <a:schemeClr val="tx1"/>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When not using customary and usual practices for a meeting, make extra efforts to provide notice</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Notice must tell the public how to access the meeting for observation</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Recommend making a conference call option available to ensure public access and as a backup</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Advance notice is critical, and to the extent possible, using the same notice process is recommended</a:t>
            </a:r>
            <a:endParaRPr lang="en-US">
              <a:solidFill>
                <a:srgbClr val="002D75"/>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5897119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Actions During a Meeting: Logistics - § 3-303</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Location</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Public participation – not required by Act</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Cameras/tape recorders – model rules recommended</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Documents and communications referred to during meeting- ensuring access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Audible discussion (no quiet discussions among public body members which cannot be heard)</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1300123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marL="0" indent="0">
              <a:lnSpc>
                <a:spcPct val="140000"/>
              </a:lnSpc>
              <a:buNone/>
            </a:pPr>
            <a:r>
              <a:rPr lang="en-US" sz="4300" b="1">
                <a:solidFill>
                  <a:schemeClr val="tx1"/>
                </a:solidFill>
                <a:latin typeface="Garamond" panose="02020404030301010803" pitchFamily="18" charset="0"/>
                <a:cs typeface="+mn-cs"/>
              </a:rPr>
              <a:t>Providing Public Access for a Virtual Meeting </a:t>
            </a:r>
          </a:p>
          <a:p>
            <a:pPr>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Meetings must be reasonably accessible to the public</a:t>
            </a:r>
          </a:p>
          <a:p>
            <a:pPr>
              <a:lnSpc>
                <a:spcPct val="120000"/>
              </a:lnSpc>
              <a:spcBef>
                <a:spcPts val="0"/>
              </a:spcBef>
              <a:buClr>
                <a:srgbClr val="6AACE4"/>
              </a:buClr>
              <a:buFont typeface="Wingdings" panose="05000000000000000000" pitchFamily="2" charset="2"/>
              <a:buChar char="Ø"/>
            </a:pPr>
            <a:r>
              <a:rPr lang="en-US" sz="2300" i="1">
                <a:solidFill>
                  <a:schemeClr val="tx1"/>
                </a:solidFill>
                <a:latin typeface="Garamond" panose="02020404030301010803" pitchFamily="18" charset="0"/>
              </a:rPr>
              <a:t>Reasonable</a:t>
            </a:r>
            <a:r>
              <a:rPr lang="en-US" sz="2300">
                <a:solidFill>
                  <a:schemeClr val="tx1"/>
                </a:solidFill>
                <a:latin typeface="Garamond" panose="02020404030301010803" pitchFamily="18" charset="0"/>
              </a:rPr>
              <a:t> means accessible to the </a:t>
            </a:r>
            <a:r>
              <a:rPr lang="en-US" sz="2300" i="1">
                <a:solidFill>
                  <a:schemeClr val="tx1"/>
                </a:solidFill>
                <a:latin typeface="Garamond" panose="02020404030301010803" pitchFamily="18" charset="0"/>
              </a:rPr>
              <a:t>community being served</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This requires consideration of how the community can access the meeting and whether they have the means to do so</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example, a Zoom meeting without a conference call option </a:t>
            </a:r>
            <a:r>
              <a:rPr lang="en-US" sz="2300" i="1">
                <a:solidFill>
                  <a:schemeClr val="tx1"/>
                </a:solidFill>
                <a:latin typeface="Garamond" panose="02020404030301010803" pitchFamily="18" charset="0"/>
              </a:rPr>
              <a:t>may not </a:t>
            </a:r>
            <a:r>
              <a:rPr lang="en-US" sz="2300">
                <a:solidFill>
                  <a:schemeClr val="tx1"/>
                </a:solidFill>
                <a:latin typeface="Garamond" panose="02020404030301010803" pitchFamily="18" charset="0"/>
              </a:rPr>
              <a:t>be considered accessible for a community where few persons have computer access</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For a conference call – a telephone number to call, along with any access codes</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For electronic online – an access code to allow live participation, with a telephone number to allow listening (as an option OR upon software failure)</a:t>
            </a:r>
          </a:p>
          <a:p>
            <a:pPr lvl="1">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Additional registration or sign-in can be required to provide public comment, but not for public access simply to observe</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To ensure maximum public access, an electronic online meeting can also be shown live via internet, cable access, You-Tube, etc.</a:t>
            </a:r>
            <a:endParaRPr lang="en-US" sz="2300">
              <a:solidFill>
                <a:schemeClr val="tx1"/>
              </a:solidFill>
              <a:latin typeface="Garamond" panose="02020404030301010803" pitchFamily="18" charset="0"/>
            </a:endParaRPr>
          </a:p>
          <a:p>
            <a:pPr>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Note that providing a conference call option even as a backup, will help: </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Ensure accessibility even for those without online access</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Allow a practical backup even if online access becomes interrupted</a:t>
            </a:r>
          </a:p>
          <a:p>
            <a:pPr lvl="1">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Ensure Open Meetings compliance if there is a future challenge</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9818326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C22B82-6A4C-446D-9D55-7790FF3D93A4}"/>
              </a:ext>
            </a:extLst>
          </p:cNvPr>
          <p:cNvSpPr/>
          <p:nvPr/>
        </p:nvSpPr>
        <p:spPr>
          <a:xfrm>
            <a:off x="914400" y="2360645"/>
            <a:ext cx="4133461" cy="345233"/>
          </a:xfrm>
          <a:prstGeom prst="rect">
            <a:avLst/>
          </a:prstGeom>
          <a:solidFill>
            <a:srgbClr val="335791"/>
          </a:solidFill>
          <a:ln w="12700" cap="flat">
            <a:solidFill>
              <a:srgbClr val="33579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pic>
        <p:nvPicPr>
          <p:cNvPr id="7" name="Picture 6">
            <a:extLst>
              <a:ext uri="{FF2B5EF4-FFF2-40B4-BE49-F238E27FC236}">
                <a16:creationId xmlns:a16="http://schemas.microsoft.com/office/drawing/2014/main" id="{1BB0CBA3-4C90-4FDA-841D-3FCCD3522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99" y="1815605"/>
            <a:ext cx="4396898" cy="2928334"/>
          </a:xfrm>
          <a:prstGeom prst="rect">
            <a:avLst/>
          </a:prstGeom>
          <a:ln w="76200">
            <a:solidFill>
              <a:schemeClr val="bg1"/>
            </a:solidFill>
          </a:ln>
        </p:spPr>
      </p:pic>
      <p:sp>
        <p:nvSpPr>
          <p:cNvPr id="8" name="TextBox 7">
            <a:extLst>
              <a:ext uri="{FF2B5EF4-FFF2-40B4-BE49-F238E27FC236}">
                <a16:creationId xmlns:a16="http://schemas.microsoft.com/office/drawing/2014/main" id="{E48D0B2E-0E22-4032-9728-D2EDA50EAC8F}"/>
              </a:ext>
            </a:extLst>
          </p:cNvPr>
          <p:cNvSpPr txBox="1"/>
          <p:nvPr/>
        </p:nvSpPr>
        <p:spPr>
          <a:xfrm>
            <a:off x="5525396" y="2387665"/>
            <a:ext cx="6285604" cy="1856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84200" rtl="0" fontAlgn="auto" latinLnBrk="0" hangingPunct="0">
              <a:lnSpc>
                <a:spcPct val="100000"/>
              </a:lnSpc>
              <a:spcBef>
                <a:spcPts val="3200"/>
              </a:spcBef>
              <a:spcAft>
                <a:spcPts val="0"/>
              </a:spcAft>
              <a:buClrTx/>
              <a:buSzTx/>
              <a:buFontTx/>
              <a:buNone/>
              <a:tabLst/>
            </a:pPr>
            <a:r>
              <a:rPr kumimoji="0" lang="en-US" sz="3600" b="0" i="0" u="none" strike="noStrike" cap="none" spc="0" normalizeH="0" baseline="0">
                <a:ln>
                  <a:noFill/>
                </a:ln>
                <a:solidFill>
                  <a:schemeClr val="bg1"/>
                </a:solidFill>
                <a:effectLst/>
                <a:uFillTx/>
                <a:latin typeface="Garamond" panose="02020404030301010803" pitchFamily="18" charset="0"/>
                <a:sym typeface="Quadon"/>
              </a:rPr>
              <a:t>Dr. Branville G. Bard, Jr.               </a:t>
            </a:r>
            <a:r>
              <a:rPr kumimoji="0" lang="en-US" sz="2400" b="0" u="none" strike="noStrike" cap="none" spc="0" normalizeH="0" baseline="0">
                <a:ln>
                  <a:noFill/>
                </a:ln>
                <a:solidFill>
                  <a:schemeClr val="bg1"/>
                </a:solidFill>
                <a:effectLst/>
                <a:uFillTx/>
                <a:latin typeface="Garamond" panose="02020404030301010803" pitchFamily="18" charset="0"/>
                <a:sym typeface="Quadon"/>
              </a:rPr>
              <a:t>Vice President for Public Safety and Chief of the Johns Hopkins Police Department (JHPD)</a:t>
            </a:r>
            <a:endParaRPr kumimoji="0" lang="en-US" b="0" u="none" strike="noStrike" cap="none" spc="0" normalizeH="0" baseline="0">
              <a:ln>
                <a:noFill/>
              </a:ln>
              <a:solidFill>
                <a:schemeClr val="bg1"/>
              </a:solidFill>
              <a:effectLst/>
              <a:uFillTx/>
              <a:latin typeface="Garamond" panose="02020404030301010803" pitchFamily="18" charset="0"/>
              <a:sym typeface="Quadon"/>
            </a:endParaRPr>
          </a:p>
        </p:txBody>
      </p:sp>
    </p:spTree>
    <p:extLst>
      <p:ext uri="{BB962C8B-B14F-4D97-AF65-F5344CB8AC3E}">
        <p14:creationId xmlns:p14="http://schemas.microsoft.com/office/powerpoint/2010/main" val="411803634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Actions During a Meeting: 15 Exceptions (All to be construed </a:t>
            </a:r>
            <a:r>
              <a:rPr lang="en-US" sz="2700" b="1" i="1">
                <a:solidFill>
                  <a:schemeClr val="tx1"/>
                </a:solidFill>
                <a:latin typeface="Garamond" panose="02020404030301010803" pitchFamily="18" charset="0"/>
                <a:cs typeface="+mn-cs"/>
              </a:rPr>
              <a:t>narrowly) – </a:t>
            </a:r>
            <a:r>
              <a:rPr lang="en-US" sz="2700" b="1">
                <a:solidFill>
                  <a:schemeClr val="tx1"/>
                </a:solidFill>
                <a:latin typeface="Garamond" panose="02020404030301010803" pitchFamily="18" charset="0"/>
                <a:cs typeface="+mn-cs"/>
              </a:rPr>
              <a:t>GP § 3-305(B)</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Personnel matters regarding individual employees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Receipt of legal advice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Litigation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Real property acquisition (not sale)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Collective bargaining</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Certain business development proposals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Certain public security matters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Cyber security: If identified risk to information resources or network management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Other law requiring confidentiality…and 6 others</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77887315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Actions During a Meeting: Closing a Meeting - § 3-305 – 306(C), -104</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Identifying a </a:t>
            </a:r>
            <a:r>
              <a:rPr lang="en-US" sz="2300" b="1">
                <a:solidFill>
                  <a:schemeClr val="tx1"/>
                </a:solidFill>
                <a:latin typeface="Garamond" panose="02020404030301010803" pitchFamily="18" charset="0"/>
              </a:rPr>
              <a:t>specific exception </a:t>
            </a:r>
            <a:r>
              <a:rPr lang="en-US" sz="2300">
                <a:solidFill>
                  <a:schemeClr val="tx1"/>
                </a:solidFill>
                <a:latin typeface="Garamond" panose="02020404030301010803" pitchFamily="18" charset="0"/>
              </a:rPr>
              <a:t>allowing closure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completes a meaningful written “closing statement” – citation, topic, reasons for excluding public; Chair’s duty to prepare/sign it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Holding a public vote to close, after proper notice of the open session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Staying within the exception on the statement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Deciding on post-meeting disclosures (what members will say)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2 model closing statements on Attorney General’s website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Complying with training requirements; completing Compliance Checklist if member designated for training can’t attend.</a:t>
            </a:r>
          </a:p>
          <a:p>
            <a:pPr marL="0" indent="0">
              <a:lnSpc>
                <a:spcPct val="120000"/>
              </a:lnSpc>
              <a:spcBef>
                <a:spcPts val="0"/>
              </a:spcBef>
              <a:buClr>
                <a:srgbClr val="6AACE4"/>
              </a:buClr>
              <a:buNone/>
            </a:pPr>
            <a:r>
              <a:rPr lang="en-US" sz="2300">
                <a:solidFill>
                  <a:schemeClr val="tx1"/>
                </a:solidFill>
                <a:latin typeface="Garamond" panose="02020404030301010803" pitchFamily="18" charset="0"/>
              </a:rPr>
              <a:t>Closed session </a:t>
            </a:r>
            <a:r>
              <a:rPr lang="en-US" sz="2300" b="1">
                <a:solidFill>
                  <a:schemeClr val="tx1"/>
                </a:solidFill>
                <a:latin typeface="Garamond" panose="02020404030301010803" pitchFamily="18" charset="0"/>
              </a:rPr>
              <a:t>impermissible</a:t>
            </a:r>
            <a:r>
              <a:rPr lang="en-US" sz="2300">
                <a:solidFill>
                  <a:schemeClr val="tx1"/>
                </a:solidFill>
                <a:latin typeface="Garamond" panose="02020404030301010803" pitchFamily="18" charset="0"/>
              </a:rPr>
              <a:t> if public body hasn’t designated a member for training. § 3-213.</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2572743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buNone/>
            </a:pPr>
            <a:r>
              <a:rPr lang="en-US" sz="2700" b="1">
                <a:solidFill>
                  <a:schemeClr val="tx1"/>
                </a:solidFill>
                <a:latin typeface="Garamond" panose="02020404030301010803" pitchFamily="18" charset="0"/>
                <a:cs typeface="+mn-cs"/>
              </a:rPr>
              <a:t>Open Meetings Act: Public Participation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Act does not require public participation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BUT, public participation MAY be otherwise required</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public hearings</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period of open public comment (if provided)</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Where other specific requirements apply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Use consistent processes to allow equal access for public comment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virtual meeting, registration or sign-in is permitted to establish an order for public comment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Scheduling allows comment “in the order received”</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Can allow email comment prior to the meeting or leave record open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Focus should be on maximizing opportunity for public comment, such as by scheduled oral comment and an email option as well</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Right of cross-examination and contentions hearings will be special challenges in a virtual setting</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592756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After a Meeting: Meaningful Minutes - § 3-306</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Required timeliness; content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Open-session minutes: available on request, without redaction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Post online if “practicable,” per §3-306(e)(2)</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Closed session minutes are sealed, with the </a:t>
            </a:r>
            <a:r>
              <a:rPr lang="en-US" sz="2300" b="1">
                <a:solidFill>
                  <a:schemeClr val="tx1"/>
                </a:solidFill>
                <a:latin typeface="Garamond" panose="02020404030301010803" pitchFamily="18" charset="0"/>
              </a:rPr>
              <a:t>public summary included in the minutes of next open session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Note this requirement also extends to certain administrative function sessions not open to public</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Summary of closed session with 4 required items of information (date-time-place, purpose; vote record to close; citation allowing closure; topics discussed, persons present, any action taken) and compliance checklist, if required per §3-213</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Tape recording ≠ minutes, but use of live and streaming audio or video can be allowed for open-session minutes</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66160223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After a Meeting: Meaningful Minutes - § 3-104 and  § 306 </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of the next open meeting must include: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Purpose for the closed meeting</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Citation authorizing closed meeting</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Votes to close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Topics and subject matter actually discussed</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Actions taken (if any)</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Date, time, place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Persons present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template, go to open meetings page on Attorney General’s website</a:t>
            </a:r>
          </a:p>
          <a:p>
            <a:pPr marL="0" indent="0">
              <a:lnSpc>
                <a:spcPct val="120000"/>
              </a:lnSpc>
              <a:spcBef>
                <a:spcPts val="0"/>
              </a:spcBef>
              <a:buClr>
                <a:srgbClr val="6AACE4"/>
              </a:buClr>
              <a:buNone/>
            </a:pPr>
            <a:r>
              <a:rPr lang="en-US" sz="2300">
                <a:solidFill>
                  <a:schemeClr val="tx1"/>
                </a:solidFill>
                <a:latin typeface="Garamond" panose="02020404030301010803" pitchFamily="18" charset="0"/>
              </a:rPr>
              <a:t>Only exception -- §3-104: </a:t>
            </a:r>
            <a:r>
              <a:rPr lang="en-US" sz="2300" i="1">
                <a:solidFill>
                  <a:schemeClr val="tx1"/>
                </a:solidFill>
                <a:latin typeface="Garamond" panose="02020404030301010803" pitchFamily="18" charset="0"/>
              </a:rPr>
              <a:t>closing an open meeting for the administrative function</a:t>
            </a:r>
            <a:r>
              <a:rPr lang="en-US" sz="2300">
                <a:solidFill>
                  <a:schemeClr val="tx1"/>
                </a:solidFill>
                <a:latin typeface="Garamond" panose="02020404030301010803" pitchFamily="18" charset="0"/>
              </a:rPr>
              <a:t>. Minutes must include (1) the subject matter discussed, (2) date/time/place and (3) persons present</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50144770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Actions After a Meeting: Record Retention - § 3-302 and  § 3-306 </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Notice (screenshot of online notice should be printed to include date of posting)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and tape recordings (5 years)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Sealed minutes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Closing statements (likely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Archiving requirements - other laws might apply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Access: open to inspection at the office on request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to be posted online to the extent “practicable”</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16775040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Remedies – 2 Routes </a:t>
            </a:r>
          </a:p>
          <a:p>
            <a:pPr marL="342900" indent="-342900" algn="l">
              <a:buClr>
                <a:srgbClr val="6AACE4"/>
              </a:buClr>
              <a:buFont typeface="+mj-lt"/>
              <a:buAutoNum type="arabicPeriod"/>
            </a:pPr>
            <a:r>
              <a:rPr lang="en-US" sz="1800" b="0" i="0" u="none" strike="noStrike" baseline="0">
                <a:solidFill>
                  <a:srgbClr val="002D75"/>
                </a:solidFill>
                <a:latin typeface="Garamond" panose="02020404030301010803" pitchFamily="18" charset="0"/>
                <a:cs typeface="Dubai" panose="020B0503030403030204" pitchFamily="34" charset="-78"/>
              </a:rPr>
              <a:t>Open Meetings Compliance Board: Advisory opinions – §§ 3-204 through 3-212</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cs typeface="Dubai" panose="020B0503030403030204" pitchFamily="34" charset="-78"/>
              </a:rPr>
              <a:t> When OMCB finds violation, public body must summarize the opinion at the next public meeting, sign it, and return it to the Compliance Board</a:t>
            </a:r>
          </a:p>
          <a:p>
            <a:pPr algn="l">
              <a:buClr>
                <a:srgbClr val="6AACE4"/>
              </a:buClr>
              <a:buFont typeface="Wingdings" panose="05000000000000000000" pitchFamily="2" charset="2"/>
              <a:buChar char="Ø"/>
            </a:pPr>
            <a:endParaRPr lang="en-US" sz="1800" b="0" i="0" u="none" strike="noStrike" baseline="0">
              <a:solidFill>
                <a:srgbClr val="002D75"/>
              </a:solidFill>
              <a:latin typeface="Garamond" panose="02020404030301010803" pitchFamily="18" charset="0"/>
              <a:cs typeface="Dubai" panose="020B0503030403030204" pitchFamily="34" charset="-78"/>
            </a:endParaRPr>
          </a:p>
          <a:p>
            <a:pPr marL="0" indent="0" algn="l">
              <a:buClr>
                <a:srgbClr val="6AACE4"/>
              </a:buClr>
              <a:buNone/>
            </a:pPr>
            <a:r>
              <a:rPr lang="en-US" sz="1800" b="0" i="0" u="none" strike="noStrike" baseline="0">
                <a:solidFill>
                  <a:srgbClr val="6AACE4"/>
                </a:solidFill>
                <a:latin typeface="Garamond" panose="02020404030301010803" pitchFamily="18" charset="0"/>
                <a:cs typeface="Dubai" panose="020B0503030403030204" pitchFamily="34" charset="-78"/>
              </a:rPr>
              <a:t>2.    </a:t>
            </a:r>
            <a:r>
              <a:rPr lang="en-US" sz="1800" b="0" i="0" u="none" strike="noStrike" baseline="0">
                <a:solidFill>
                  <a:srgbClr val="002D75"/>
                </a:solidFill>
                <a:latin typeface="Garamond" panose="02020404030301010803" pitchFamily="18" charset="0"/>
                <a:cs typeface="Dubai" panose="020B0503030403030204" pitchFamily="34" charset="-78"/>
              </a:rPr>
              <a:t>Circuit Court: Orders – §§ 3-401 and 3-402</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cs typeface="Dubai" panose="020B0503030403030204" pitchFamily="34" charset="-78"/>
              </a:rPr>
              <a:t> Court may overturn public body’s action in some cases, assess penalty, and award attorney’s fees</a:t>
            </a:r>
            <a:endParaRPr lang="en-US" sz="22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6517592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lIns="45719" tIns="45720" rIns="45719" bIns="45720" anchor="t">
            <a:normAutofit/>
          </a:bodyPr>
          <a:lstStyle/>
          <a:p>
            <a:pPr marL="0" indent="0">
              <a:lnSpc>
                <a:spcPct val="120000"/>
              </a:lnSpc>
              <a:buNone/>
            </a:pPr>
            <a:r>
              <a:rPr lang="en-US" sz="2700" b="1">
                <a:solidFill>
                  <a:schemeClr val="tx1"/>
                </a:solidFill>
                <a:latin typeface="Garamond" panose="02020404030301010803" pitchFamily="18" charset="0"/>
                <a:cs typeface="+mn-cs"/>
              </a:rPr>
              <a:t>Training Requirement - § 3-213</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Designation by “each public body” of a member, officer, or employee to receive training</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Designee must take training within 90 days of the designation </a:t>
            </a:r>
          </a:p>
          <a:p>
            <a:pPr lvl="1">
              <a:buClr>
                <a:srgbClr val="6AACE4"/>
              </a:buClr>
              <a:buFont typeface="Wingdings" panose="05000000000000000000" pitchFamily="2" charset="2"/>
              <a:buChar char="Ø"/>
            </a:pPr>
            <a:r>
              <a:rPr lang="en-US" sz="2100" b="0" i="0" u="none" strike="noStrike" baseline="0">
                <a:solidFill>
                  <a:srgbClr val="002D75"/>
                </a:solidFill>
                <a:latin typeface="Garamond"/>
              </a:rPr>
              <a:t>Training received before October 1, 2013</a:t>
            </a:r>
            <a:r>
              <a:rPr lang="en-US" sz="2100">
                <a:solidFill>
                  <a:srgbClr val="002D75"/>
                </a:solidFill>
                <a:latin typeface="Garamond"/>
              </a:rPr>
              <a:t>,</a:t>
            </a:r>
            <a:r>
              <a:rPr lang="en-US" sz="2100" b="0" i="0" u="none" strike="noStrike" baseline="0">
                <a:solidFill>
                  <a:srgbClr val="002D75"/>
                </a:solidFill>
                <a:latin typeface="Garamond"/>
              </a:rPr>
              <a:t> does not qualify</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If the designee no longer serves on or works for the public body, the public body needs to designate a new designee</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560369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Additional Training Requirement - § 3-213</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Public body may not meet in closed session unless a member has been designated to take the training </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Designated member should attend open session at which public body votes to hold closed session,</a:t>
            </a:r>
          </a:p>
          <a:p>
            <a:pPr lvl="1">
              <a:buClr>
                <a:srgbClr val="6AACE4"/>
              </a:buClr>
              <a:buFont typeface="Wingdings" panose="05000000000000000000" pitchFamily="2" charset="2"/>
              <a:buChar char="Ø"/>
            </a:pPr>
            <a:r>
              <a:rPr lang="en-US" sz="2100" i="1">
                <a:solidFill>
                  <a:srgbClr val="002D75"/>
                </a:solidFill>
                <a:latin typeface="Garamond" panose="02020404030301010803" pitchFamily="18" charset="0"/>
              </a:rPr>
              <a:t>If </a:t>
            </a:r>
            <a:r>
              <a:rPr lang="en-US" sz="2100" b="0" i="1" u="none" strike="noStrike" baseline="0">
                <a:solidFill>
                  <a:srgbClr val="002D75"/>
                </a:solidFill>
                <a:latin typeface="Garamond" panose="02020404030301010803" pitchFamily="18" charset="0"/>
              </a:rPr>
              <a:t>not, public body must complete Compliance Checklist and attach it to open-session minutes</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Public bodies should retain their own proof that the training was received and not send it to the Compliance Board</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81399014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Issues, Examples, and Questions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Common causes of violations (unplanned meetings, lack of staff, staff/member turnover, member desire to control information, lack of knowledge about the Act’s requirements, lack of agenda planning)</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Steps to avoid complaints </a:t>
            </a:r>
          </a:p>
          <a:p>
            <a:pPr lvl="1">
              <a:buClr>
                <a:srgbClr val="6AACE4"/>
              </a:buClr>
              <a:buFont typeface="Wingdings" panose="05000000000000000000" pitchFamily="2" charset="2"/>
              <a:buChar char="Ø"/>
            </a:pPr>
            <a:r>
              <a:rPr lang="en-US" sz="1800">
                <a:solidFill>
                  <a:srgbClr val="002D75"/>
                </a:solidFill>
                <a:latin typeface="Garamond" panose="02020404030301010803" pitchFamily="18" charset="0"/>
              </a:rPr>
              <a:t>Identify</a:t>
            </a:r>
            <a:r>
              <a:rPr lang="en-US" sz="1800" b="0" i="0" u="none" strike="noStrike" baseline="0">
                <a:solidFill>
                  <a:srgbClr val="002D75"/>
                </a:solidFill>
                <a:latin typeface="Garamond" panose="02020404030301010803" pitchFamily="18" charset="0"/>
              </a:rPr>
              <a:t> the person responsible for various compliance tasks</a:t>
            </a:r>
          </a:p>
          <a:p>
            <a:pPr lvl="3">
              <a:buClr>
                <a:srgbClr val="6AACE4"/>
              </a:buClr>
              <a:buFont typeface="Wingdings" panose="05000000000000000000" pitchFamily="2" charset="2"/>
              <a:buChar char="Ø"/>
            </a:pPr>
            <a:r>
              <a:rPr lang="en-US" sz="1800">
                <a:solidFill>
                  <a:srgbClr val="002D75"/>
                </a:solidFill>
                <a:latin typeface="Garamond" panose="02020404030301010803" pitchFamily="18" charset="0"/>
              </a:rPr>
              <a:t>I</a:t>
            </a:r>
            <a:r>
              <a:rPr lang="en-US" sz="1800" b="0" i="0" u="none" strike="noStrike" baseline="0">
                <a:solidFill>
                  <a:srgbClr val="002D75"/>
                </a:solidFill>
                <a:latin typeface="Garamond" panose="02020404030301010803" pitchFamily="18" charset="0"/>
              </a:rPr>
              <a:t>nclude tasks in job descriptions</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Adopt schedule for training</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Plan meeting topics</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Orient new members and staff</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Avoidance of electronic or other non-public communications which include deliberation and/or decision on public matters by a quorum</a:t>
            </a:r>
          </a:p>
          <a:p>
            <a:pPr algn="l">
              <a:buClr>
                <a:srgbClr val="6AACE4"/>
              </a:buClr>
              <a:buFont typeface="Wingdings" panose="05000000000000000000" pitchFamily="2" charset="2"/>
              <a:buChar char="Ø"/>
            </a:pPr>
            <a:r>
              <a:rPr lang="en-US" sz="1800">
                <a:solidFill>
                  <a:srgbClr val="002D75"/>
                </a:solidFill>
                <a:latin typeface="Garamond" panose="02020404030301010803" pitchFamily="18" charset="0"/>
              </a:rPr>
              <a:t>R</a:t>
            </a:r>
            <a:r>
              <a:rPr lang="en-US" sz="1800" b="0" i="0" u="none" strike="noStrike" baseline="0">
                <a:solidFill>
                  <a:srgbClr val="002D75"/>
                </a:solidFill>
                <a:latin typeface="Garamond" panose="02020404030301010803" pitchFamily="18" charset="0"/>
              </a:rPr>
              <a:t>esponses to complaints (see the procedures posted online)- addressing constituents’ concerns early</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9829545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C22B82-6A4C-446D-9D55-7790FF3D93A4}"/>
              </a:ext>
            </a:extLst>
          </p:cNvPr>
          <p:cNvSpPr/>
          <p:nvPr/>
        </p:nvSpPr>
        <p:spPr>
          <a:xfrm>
            <a:off x="914400" y="2360645"/>
            <a:ext cx="4133461" cy="345233"/>
          </a:xfrm>
          <a:prstGeom prst="rect">
            <a:avLst/>
          </a:prstGeom>
          <a:solidFill>
            <a:srgbClr val="335791"/>
          </a:solidFill>
          <a:ln w="12700" cap="flat">
            <a:solidFill>
              <a:srgbClr val="33579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
        <p:nvSpPr>
          <p:cNvPr id="8" name="TextBox 7">
            <a:extLst>
              <a:ext uri="{FF2B5EF4-FFF2-40B4-BE49-F238E27FC236}">
                <a16:creationId xmlns:a16="http://schemas.microsoft.com/office/drawing/2014/main" id="{E48D0B2E-0E22-4032-9728-D2EDA50EAC8F}"/>
              </a:ext>
            </a:extLst>
          </p:cNvPr>
          <p:cNvSpPr txBox="1"/>
          <p:nvPr/>
        </p:nvSpPr>
        <p:spPr>
          <a:xfrm>
            <a:off x="5525396" y="2387665"/>
            <a:ext cx="6285604" cy="1856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84200" rtl="0" fontAlgn="auto" latinLnBrk="0" hangingPunct="0">
              <a:lnSpc>
                <a:spcPct val="100000"/>
              </a:lnSpc>
              <a:spcBef>
                <a:spcPts val="3200"/>
              </a:spcBef>
              <a:spcAft>
                <a:spcPts val="0"/>
              </a:spcAft>
              <a:buClrTx/>
              <a:buSzTx/>
              <a:buFontTx/>
              <a:buNone/>
              <a:tabLst/>
            </a:pPr>
            <a:r>
              <a:rPr kumimoji="0" lang="en-US" sz="3600" b="0" i="0" u="none" strike="noStrike" cap="none" spc="0" normalizeH="0" baseline="0">
                <a:ln>
                  <a:noFill/>
                </a:ln>
                <a:solidFill>
                  <a:schemeClr val="bg1"/>
                </a:solidFill>
                <a:effectLst/>
                <a:uFillTx/>
                <a:latin typeface="Garamond" panose="02020404030301010803" pitchFamily="18" charset="0"/>
                <a:sym typeface="Quadon"/>
              </a:rPr>
              <a:t>Dr. Branville G. Bard, Jr.               </a:t>
            </a:r>
            <a:r>
              <a:rPr kumimoji="0" lang="en-US" sz="2400" b="0" u="none" strike="noStrike" cap="none" spc="0" normalizeH="0" baseline="0">
                <a:ln>
                  <a:noFill/>
                </a:ln>
                <a:solidFill>
                  <a:schemeClr val="bg1"/>
                </a:solidFill>
                <a:effectLst/>
                <a:uFillTx/>
                <a:latin typeface="Garamond" panose="02020404030301010803" pitchFamily="18" charset="0"/>
                <a:sym typeface="Quadon"/>
              </a:rPr>
              <a:t>Vice President for Public Safety and Chief of the Johns Hopkins Police Department (JHPD)</a:t>
            </a:r>
            <a:endParaRPr kumimoji="0" lang="en-US" b="0" u="none" strike="noStrike" cap="none" spc="0" normalizeH="0" baseline="0">
              <a:ln>
                <a:noFill/>
              </a:ln>
              <a:solidFill>
                <a:schemeClr val="bg1"/>
              </a:solidFill>
              <a:effectLst/>
              <a:uFillTx/>
              <a:latin typeface="Garamond" panose="02020404030301010803" pitchFamily="18" charset="0"/>
              <a:sym typeface="Quadon"/>
            </a:endParaRPr>
          </a:p>
        </p:txBody>
      </p:sp>
      <p:pic>
        <p:nvPicPr>
          <p:cNvPr id="2" name="Online Media 1" title="Bard-OpeningRemarks-JHAB-Orientation-Edit-1.mp4">
            <a:hlinkClick r:id="" action="ppaction://media"/>
            <a:extLst>
              <a:ext uri="{FF2B5EF4-FFF2-40B4-BE49-F238E27FC236}">
                <a16:creationId xmlns:a16="http://schemas.microsoft.com/office/drawing/2014/main" id="{C3A0FC79-6626-5831-6015-FD949FFA5357}"/>
              </a:ext>
            </a:extLst>
          </p:cNvPr>
          <p:cNvPicPr>
            <a:picLocks noRot="1" noChangeAspect="1"/>
          </p:cNvPicPr>
          <p:nvPr>
            <a:videoFile r:link="rId1"/>
          </p:nvPr>
        </p:nvPicPr>
        <p:blipFill>
          <a:blip r:embed="rId4"/>
          <a:stretch>
            <a:fillRect/>
          </a:stretch>
        </p:blipFill>
        <p:spPr>
          <a:xfrm>
            <a:off x="186489" y="1788695"/>
            <a:ext cx="5452311" cy="3039979"/>
          </a:xfrm>
          <a:prstGeom prst="rect">
            <a:avLst/>
          </a:prstGeom>
        </p:spPr>
      </p:pic>
    </p:spTree>
    <p:extLst>
      <p:ext uri="{BB962C8B-B14F-4D97-AF65-F5344CB8AC3E}">
        <p14:creationId xmlns:p14="http://schemas.microsoft.com/office/powerpoint/2010/main" val="6987746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More Information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Compliance checklist, model closing forms and summary, FAQs, Compliance Board opinions, and topical index:</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hlinkClick r:id="rId2"/>
              </a:rPr>
              <a:t>http://www.marylandattorneygeneral.gov/Pages/OpenGov/Openmeetings/default.aspx</a:t>
            </a:r>
            <a:endParaRPr lang="en-US" sz="1800" b="0" i="0" u="none" strike="noStrike" baseline="0">
              <a:solidFill>
                <a:srgbClr val="002D75"/>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For virtual meetings, the above Attorney General “Open Meetings” page has an FAQ and the Maryland Municipal League has a 1-page summary </a:t>
            </a:r>
            <a:r>
              <a:rPr lang="en-US" sz="1800" b="0" i="0" u="none" strike="noStrike" baseline="0">
                <a:solidFill>
                  <a:srgbClr val="002D75"/>
                </a:solidFill>
                <a:latin typeface="Garamond" panose="02020404030301010803" pitchFamily="18" charset="0"/>
                <a:hlinkClick r:id="rId3"/>
              </a:rPr>
              <a:t>www.mdmunicipal.org</a:t>
            </a:r>
            <a:r>
              <a:rPr lang="en-US" sz="1800" b="0" i="0" u="none" strike="noStrike" baseline="0">
                <a:solidFill>
                  <a:srgbClr val="002D75"/>
                </a:solidFill>
                <a:latin typeface="Garamond" panose="02020404030301010803" pitchFamily="18" charset="0"/>
              </a:rPr>
              <a:t>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Online class: Institute for Governmental Service and Research website: </a:t>
            </a:r>
            <a:r>
              <a:rPr lang="en-US" sz="1800" b="0" i="0" u="none" strike="noStrike" baseline="0">
                <a:solidFill>
                  <a:srgbClr val="002D75"/>
                </a:solidFill>
                <a:latin typeface="Garamond" panose="02020404030301010803" pitchFamily="18" charset="0"/>
                <a:hlinkClick r:id="rId4"/>
              </a:rPr>
              <a:t>www.igsr.umd.edu</a:t>
            </a:r>
            <a:endParaRPr lang="en-US" sz="1800" b="0" i="0" u="none" strike="noStrike" baseline="0">
              <a:solidFill>
                <a:srgbClr val="002D75"/>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Open Meetings Act Manual (10th ed. 2021), also accessible through the Attorney General’s “Open Meetings” page</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78023492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p:nvPr>
        </p:nvSpPr>
        <p:spPr>
          <a:xfrm>
            <a:off x="897036" y="1688730"/>
            <a:ext cx="6609835" cy="2432278"/>
          </a:xfrm>
        </p:spPr>
        <p:txBody>
          <a:bodyPr>
            <a:normAutofit/>
          </a:bodyPr>
          <a:lstStyle/>
          <a:p>
            <a:r>
              <a:rPr lang="en-US" sz="4800">
                <a:latin typeface="Garamond" panose="02020404030301010803" pitchFamily="18" charset="0"/>
              </a:rPr>
              <a:t>10-Minute Break</a:t>
            </a:r>
          </a:p>
        </p:txBody>
      </p:sp>
    </p:spTree>
    <p:extLst>
      <p:ext uri="{BB962C8B-B14F-4D97-AF65-F5344CB8AC3E}">
        <p14:creationId xmlns:p14="http://schemas.microsoft.com/office/powerpoint/2010/main" val="303206851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Policy/Training Update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E61272B1-3A29-0E93-14B6-246B1AFFC9E2}"/>
              </a:ext>
            </a:extLst>
          </p:cNvPr>
          <p:cNvSpPr>
            <a:spLocks noGrp="1"/>
          </p:cNvSpPr>
          <p:nvPr>
            <p:ph type="title"/>
          </p:nvPr>
        </p:nvSpPr>
        <p:spPr>
          <a:xfrm>
            <a:off x="1002772" y="2655298"/>
            <a:ext cx="7532715" cy="863626"/>
          </a:xfrm>
        </p:spPr>
        <p:txBody>
          <a:bodyPr>
            <a:normAutofit/>
          </a:bodyPr>
          <a:lstStyle/>
          <a:p>
            <a:r>
              <a:rPr lang="en-US" sz="4000">
                <a:solidFill>
                  <a:schemeClr val="bg1"/>
                </a:solidFill>
                <a:latin typeface="Garamond" panose="02020404030301010803" pitchFamily="18" charset="0"/>
              </a:rPr>
              <a:t>Phil Kasten, Sr.</a:t>
            </a:r>
          </a:p>
        </p:txBody>
      </p:sp>
    </p:spTree>
    <p:extLst>
      <p:ext uri="{BB962C8B-B14F-4D97-AF65-F5344CB8AC3E}">
        <p14:creationId xmlns:p14="http://schemas.microsoft.com/office/powerpoint/2010/main" val="390552469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Phil Kasten, Sr.</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05967" y="138872"/>
            <a:ext cx="1579305" cy="236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0177"/>
            <a:ext cx="11750722" cy="3380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spcBef>
                <a:spcPts val="0"/>
              </a:spcBef>
            </a:pPr>
            <a:r>
              <a:rPr lang="en-US" sz="1400" b="0" i="0">
                <a:solidFill>
                  <a:schemeClr val="bg1"/>
                </a:solidFill>
                <a:effectLst/>
                <a:latin typeface="Garamond" panose="02020404030301010803" pitchFamily="18" charset="0"/>
              </a:rPr>
              <a:t>Phillip Kasten, Sr., currently serves as the senior director of Compliance and Training. In that role, he manages the creation of policies, training,</a:t>
            </a:r>
            <a:r>
              <a:rPr lang="en-US" sz="1400" b="0">
                <a:solidFill>
                  <a:schemeClr val="bg1"/>
                </a:solidFill>
                <a:latin typeface="Garamond" panose="02020404030301010803" pitchFamily="18" charset="0"/>
              </a:rPr>
              <a:t> and implementation related to JHPS inclusive of JHPD. </a:t>
            </a:r>
            <a:r>
              <a:rPr lang="en-US" sz="1400" b="0" i="0">
                <a:solidFill>
                  <a:schemeClr val="bg1"/>
                </a:solidFill>
                <a:effectLst/>
                <a:latin typeface="Garamond" panose="02020404030301010803" pitchFamily="18" charset="0"/>
              </a:rPr>
              <a:t>  </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Phil was the Chief of Police for the Town of Hartford, Vermont. Before his appointment, he was Chief Deputy of the Carroll County, Maryland Sheriff’s Office. Rising through the ranks of Carroll County policing, Chief Kasten began his law enforcement career as a Patrolman and later a Sergeant with the Town of Hampstead before joining the County’s growing Sheriff’s Office.  Over the past twenty years, Phillip has worked, supervised or managed in all areas of law enforcement.</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Chief Kasten has also served as a United States Marine. He holds a Master’s Degree in Criminal Justice and Crime Prevention from the University of Cincinnati and a Bachelor of Arts Degree in Law Enforcement Administration. He is a graduate of the FBI National Academy, Session #233. In addition to holding leadership positions with several professional associations, he has worked as an accreditation manager, assessor, and team leader for CALEA.</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55310426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buNone/>
            </a:pPr>
            <a:r>
              <a:rPr lang="en-US" sz="3100" b="1">
                <a:solidFill>
                  <a:schemeClr val="tx1"/>
                </a:solidFill>
                <a:latin typeface="Garamond" panose="02020404030301010803" pitchFamily="18" charset="0"/>
                <a:cs typeface="+mn-cs"/>
              </a:rPr>
              <a:t>Johns Hopkins has undertaken the most extensive policy development and feedback process for a police department at an institution of higher education.</a:t>
            </a:r>
            <a:r>
              <a:rPr lang="en-US" sz="3100">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JHPD has focused on policy creation based on best practices and model policies from organizations including the  Leadership Conference on Civil and Human Rights, the International Association of Chiefs of  Police (IACP), and the Police Executive Research Forum (PERF)</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ACLU’s “Racially Just Policing: Model Policies for Colleges and Universities”</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Justice Collaboratory at Yale Law School’s “Principles of Procedurally Just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President Obama’s Commission on 21st Century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Standards for Law Enforcement Agencies by the Commission on Accreditation for Law  Enforcement Agencies (CALEA)</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Maryland Police Reform Legislation, Community Safety and Strengthening Act, judicial, The Baltimore City Police Consent Decree and the MOU between the BPD &amp; JHPD</a:t>
            </a:r>
          </a:p>
          <a:p>
            <a:pPr>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Development</a:t>
            </a:r>
            <a:endParaRPr lang="en-US" sz="3500"/>
          </a:p>
        </p:txBody>
      </p:sp>
    </p:spTree>
    <p:extLst>
      <p:ext uri="{BB962C8B-B14F-4D97-AF65-F5344CB8AC3E}">
        <p14:creationId xmlns:p14="http://schemas.microsoft.com/office/powerpoint/2010/main" val="123011551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50294" y="19608"/>
            <a:ext cx="941704" cy="13555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12192000" cy="1375410"/>
          </a:xfrm>
          <a:custGeom>
            <a:avLst/>
            <a:gdLst/>
            <a:ahLst/>
            <a:cxnLst/>
            <a:rect l="l" t="t" r="r" b="b"/>
            <a:pathLst>
              <a:path w="12192000" h="1375410">
                <a:moveTo>
                  <a:pt x="0" y="1375130"/>
                </a:moveTo>
                <a:lnTo>
                  <a:pt x="12192000" y="1375130"/>
                </a:lnTo>
                <a:lnTo>
                  <a:pt x="12192000" y="0"/>
                </a:lnTo>
                <a:lnTo>
                  <a:pt x="0" y="0"/>
                </a:lnTo>
                <a:lnTo>
                  <a:pt x="0" y="1375130"/>
                </a:lnTo>
                <a:close/>
              </a:path>
            </a:pathLst>
          </a:custGeom>
          <a:solidFill>
            <a:srgbClr val="002D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1375130"/>
            <a:ext cx="12192000" cy="53340"/>
          </a:xfrm>
          <a:custGeom>
            <a:avLst/>
            <a:gdLst/>
            <a:ahLst/>
            <a:cxnLst/>
            <a:rect l="l" t="t" r="r" b="b"/>
            <a:pathLst>
              <a:path w="12192000" h="53340">
                <a:moveTo>
                  <a:pt x="0" y="53263"/>
                </a:moveTo>
                <a:lnTo>
                  <a:pt x="12192000" y="53263"/>
                </a:lnTo>
                <a:lnTo>
                  <a:pt x="12192000" y="0"/>
                </a:lnTo>
                <a:lnTo>
                  <a:pt x="0" y="0"/>
                </a:lnTo>
                <a:lnTo>
                  <a:pt x="0" y="53263"/>
                </a:lnTo>
                <a:close/>
              </a:path>
            </a:pathLst>
          </a:custGeom>
          <a:solidFill>
            <a:srgbClr val="6DAD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433749" y="118341"/>
            <a:ext cx="758825" cy="257175"/>
          </a:xfrm>
          <a:custGeom>
            <a:avLst/>
            <a:gdLst/>
            <a:ahLst/>
            <a:cxnLst/>
            <a:rect l="l" t="t" r="r" b="b"/>
            <a:pathLst>
              <a:path w="758825" h="257175">
                <a:moveTo>
                  <a:pt x="249565" y="0"/>
                </a:moveTo>
                <a:lnTo>
                  <a:pt x="201267" y="2131"/>
                </a:lnTo>
                <a:lnTo>
                  <a:pt x="158750" y="8105"/>
                </a:lnTo>
                <a:lnTo>
                  <a:pt x="106661" y="33973"/>
                </a:lnTo>
                <a:lnTo>
                  <a:pt x="1765" y="246307"/>
                </a:lnTo>
                <a:lnTo>
                  <a:pt x="0" y="251564"/>
                </a:lnTo>
                <a:lnTo>
                  <a:pt x="3517" y="256809"/>
                </a:lnTo>
                <a:lnTo>
                  <a:pt x="8813" y="256809"/>
                </a:lnTo>
                <a:lnTo>
                  <a:pt x="57681" y="248169"/>
                </a:lnTo>
                <a:lnTo>
                  <a:pt x="107580" y="240869"/>
                </a:lnTo>
                <a:lnTo>
                  <a:pt x="158102" y="234823"/>
                </a:lnTo>
                <a:lnTo>
                  <a:pt x="208841" y="229943"/>
                </a:lnTo>
                <a:lnTo>
                  <a:pt x="259391" y="226144"/>
                </a:lnTo>
                <a:lnTo>
                  <a:pt x="309346" y="223340"/>
                </a:lnTo>
                <a:lnTo>
                  <a:pt x="358299" y="221444"/>
                </a:lnTo>
                <a:lnTo>
                  <a:pt x="405844" y="220369"/>
                </a:lnTo>
                <a:lnTo>
                  <a:pt x="758250" y="220030"/>
                </a:lnTo>
                <a:lnTo>
                  <a:pt x="758250" y="216525"/>
                </a:lnTo>
                <a:lnTo>
                  <a:pt x="63500" y="216525"/>
                </a:lnTo>
                <a:lnTo>
                  <a:pt x="125234" y="60658"/>
                </a:lnTo>
                <a:lnTo>
                  <a:pt x="169341" y="37887"/>
                </a:lnTo>
                <a:lnTo>
                  <a:pt x="758250" y="37887"/>
                </a:lnTo>
                <a:lnTo>
                  <a:pt x="758250" y="30876"/>
                </a:lnTo>
                <a:lnTo>
                  <a:pt x="451573" y="30876"/>
                </a:lnTo>
                <a:lnTo>
                  <a:pt x="404648" y="17150"/>
                </a:lnTo>
                <a:lnTo>
                  <a:pt x="353705" y="7461"/>
                </a:lnTo>
                <a:lnTo>
                  <a:pt x="301194" y="1760"/>
                </a:lnTo>
                <a:lnTo>
                  <a:pt x="249565" y="0"/>
                </a:lnTo>
                <a:close/>
              </a:path>
              <a:path w="758825" h="257175">
                <a:moveTo>
                  <a:pt x="758250" y="220030"/>
                </a:moveTo>
                <a:lnTo>
                  <a:pt x="451573" y="220030"/>
                </a:lnTo>
                <a:lnTo>
                  <a:pt x="497827" y="220369"/>
                </a:lnTo>
                <a:lnTo>
                  <a:pt x="545765" y="221444"/>
                </a:lnTo>
                <a:lnTo>
                  <a:pt x="594980" y="223340"/>
                </a:lnTo>
                <a:lnTo>
                  <a:pt x="645067" y="226144"/>
                </a:lnTo>
                <a:lnTo>
                  <a:pt x="695619" y="229943"/>
                </a:lnTo>
                <a:lnTo>
                  <a:pt x="746228" y="234823"/>
                </a:lnTo>
                <a:lnTo>
                  <a:pt x="758250" y="236269"/>
                </a:lnTo>
                <a:lnTo>
                  <a:pt x="758250" y="220030"/>
                </a:lnTo>
                <a:close/>
              </a:path>
              <a:path w="758825" h="257175">
                <a:moveTo>
                  <a:pt x="328355" y="187016"/>
                </a:moveTo>
                <a:lnTo>
                  <a:pt x="270816" y="188139"/>
                </a:lnTo>
                <a:lnTo>
                  <a:pt x="212723" y="191161"/>
                </a:lnTo>
                <a:lnTo>
                  <a:pt x="156914" y="196573"/>
                </a:lnTo>
                <a:lnTo>
                  <a:pt x="106226" y="204864"/>
                </a:lnTo>
                <a:lnTo>
                  <a:pt x="63500" y="216525"/>
                </a:lnTo>
                <a:lnTo>
                  <a:pt x="758250" y="216525"/>
                </a:lnTo>
                <a:lnTo>
                  <a:pt x="758250" y="198212"/>
                </a:lnTo>
                <a:lnTo>
                  <a:pt x="748400" y="196573"/>
                </a:lnTo>
                <a:lnTo>
                  <a:pt x="693021" y="191161"/>
                </a:lnTo>
                <a:lnTo>
                  <a:pt x="642038" y="188509"/>
                </a:lnTo>
                <a:lnTo>
                  <a:pt x="430415" y="188509"/>
                </a:lnTo>
                <a:lnTo>
                  <a:pt x="382500" y="187303"/>
                </a:lnTo>
                <a:lnTo>
                  <a:pt x="328355" y="187016"/>
                </a:lnTo>
                <a:close/>
              </a:path>
              <a:path w="758825" h="257175">
                <a:moveTo>
                  <a:pt x="634145" y="152163"/>
                </a:moveTo>
                <a:lnTo>
                  <a:pt x="269003" y="152163"/>
                </a:lnTo>
                <a:lnTo>
                  <a:pt x="321042" y="155357"/>
                </a:lnTo>
                <a:lnTo>
                  <a:pt x="374846" y="163707"/>
                </a:lnTo>
                <a:lnTo>
                  <a:pt x="430415" y="177993"/>
                </a:lnTo>
                <a:lnTo>
                  <a:pt x="430415" y="188509"/>
                </a:lnTo>
                <a:lnTo>
                  <a:pt x="472744" y="188509"/>
                </a:lnTo>
                <a:lnTo>
                  <a:pt x="472744" y="177993"/>
                </a:lnTo>
                <a:lnTo>
                  <a:pt x="528308" y="163707"/>
                </a:lnTo>
                <a:lnTo>
                  <a:pt x="582108" y="155357"/>
                </a:lnTo>
                <a:lnTo>
                  <a:pt x="634145" y="152163"/>
                </a:lnTo>
                <a:close/>
              </a:path>
              <a:path w="758825" h="257175">
                <a:moveTo>
                  <a:pt x="576959" y="187016"/>
                </a:moveTo>
                <a:lnTo>
                  <a:pt x="521951" y="187303"/>
                </a:lnTo>
                <a:lnTo>
                  <a:pt x="472744" y="188509"/>
                </a:lnTo>
                <a:lnTo>
                  <a:pt x="642038" y="188509"/>
                </a:lnTo>
                <a:lnTo>
                  <a:pt x="634928" y="188139"/>
                </a:lnTo>
                <a:lnTo>
                  <a:pt x="576959" y="187016"/>
                </a:lnTo>
                <a:close/>
              </a:path>
              <a:path w="758825" h="257175">
                <a:moveTo>
                  <a:pt x="733818" y="37887"/>
                </a:moveTo>
                <a:lnTo>
                  <a:pt x="169341" y="37887"/>
                </a:lnTo>
                <a:lnTo>
                  <a:pt x="123469" y="165738"/>
                </a:lnTo>
                <a:lnTo>
                  <a:pt x="170217" y="158132"/>
                </a:lnTo>
                <a:lnTo>
                  <a:pt x="218728" y="153348"/>
                </a:lnTo>
                <a:lnTo>
                  <a:pt x="269003" y="152163"/>
                </a:lnTo>
                <a:lnTo>
                  <a:pt x="758250" y="152163"/>
                </a:lnTo>
                <a:lnTo>
                  <a:pt x="758250" y="106000"/>
                </a:lnTo>
                <a:lnTo>
                  <a:pt x="733818" y="37887"/>
                </a:lnTo>
                <a:close/>
              </a:path>
              <a:path w="758825" h="257175">
                <a:moveTo>
                  <a:pt x="758250" y="152163"/>
                </a:moveTo>
                <a:lnTo>
                  <a:pt x="634145" y="152163"/>
                </a:lnTo>
                <a:lnTo>
                  <a:pt x="684419" y="153348"/>
                </a:lnTo>
                <a:lnTo>
                  <a:pt x="732930" y="158132"/>
                </a:lnTo>
                <a:lnTo>
                  <a:pt x="758250" y="162252"/>
                </a:lnTo>
                <a:lnTo>
                  <a:pt x="758250" y="152163"/>
                </a:lnTo>
                <a:close/>
              </a:path>
              <a:path w="758825" h="257175">
                <a:moveTo>
                  <a:pt x="758250" y="37887"/>
                </a:moveTo>
                <a:lnTo>
                  <a:pt x="733818" y="37887"/>
                </a:lnTo>
                <a:lnTo>
                  <a:pt x="758250" y="51030"/>
                </a:lnTo>
                <a:lnTo>
                  <a:pt x="758250" y="37887"/>
                </a:lnTo>
                <a:close/>
              </a:path>
              <a:path w="758825" h="257175">
                <a:moveTo>
                  <a:pt x="655287" y="0"/>
                </a:moveTo>
                <a:lnTo>
                  <a:pt x="603502" y="1760"/>
                </a:lnTo>
                <a:lnTo>
                  <a:pt x="550687" y="7461"/>
                </a:lnTo>
                <a:lnTo>
                  <a:pt x="499244" y="17150"/>
                </a:lnTo>
                <a:lnTo>
                  <a:pt x="451573" y="30876"/>
                </a:lnTo>
                <a:lnTo>
                  <a:pt x="758250" y="30876"/>
                </a:lnTo>
                <a:lnTo>
                  <a:pt x="758250" y="14134"/>
                </a:lnTo>
                <a:lnTo>
                  <a:pt x="746163" y="8105"/>
                </a:lnTo>
                <a:lnTo>
                  <a:pt x="703641" y="2131"/>
                </a:lnTo>
                <a:lnTo>
                  <a:pt x="655287"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250294" y="19608"/>
            <a:ext cx="941705" cy="1355725"/>
          </a:xfrm>
          <a:custGeom>
            <a:avLst/>
            <a:gdLst/>
            <a:ahLst/>
            <a:cxnLst/>
            <a:rect l="l" t="t" r="r" b="b"/>
            <a:pathLst>
              <a:path w="941704" h="1355725">
                <a:moveTo>
                  <a:pt x="41498" y="124632"/>
                </a:moveTo>
                <a:lnTo>
                  <a:pt x="0" y="129584"/>
                </a:lnTo>
                <a:lnTo>
                  <a:pt x="0" y="233115"/>
                </a:lnTo>
                <a:lnTo>
                  <a:pt x="1722" y="310464"/>
                </a:lnTo>
                <a:lnTo>
                  <a:pt x="6759" y="384675"/>
                </a:lnTo>
                <a:lnTo>
                  <a:pt x="14892" y="455639"/>
                </a:lnTo>
                <a:lnTo>
                  <a:pt x="25910" y="523413"/>
                </a:lnTo>
                <a:lnTo>
                  <a:pt x="39599" y="588057"/>
                </a:lnTo>
                <a:lnTo>
                  <a:pt x="55747" y="649629"/>
                </a:lnTo>
                <a:lnTo>
                  <a:pt x="74138" y="708187"/>
                </a:lnTo>
                <a:lnTo>
                  <a:pt x="94562" y="763789"/>
                </a:lnTo>
                <a:lnTo>
                  <a:pt x="116804" y="816494"/>
                </a:lnTo>
                <a:lnTo>
                  <a:pt x="140652" y="866361"/>
                </a:lnTo>
                <a:lnTo>
                  <a:pt x="165892" y="913447"/>
                </a:lnTo>
                <a:lnTo>
                  <a:pt x="192312" y="957811"/>
                </a:lnTo>
                <a:lnTo>
                  <a:pt x="219697" y="999512"/>
                </a:lnTo>
                <a:lnTo>
                  <a:pt x="247836" y="1038608"/>
                </a:lnTo>
                <a:lnTo>
                  <a:pt x="276515" y="1075157"/>
                </a:lnTo>
                <a:lnTo>
                  <a:pt x="305521" y="1109217"/>
                </a:lnTo>
                <a:lnTo>
                  <a:pt x="334640" y="1140848"/>
                </a:lnTo>
                <a:lnTo>
                  <a:pt x="363661" y="1170107"/>
                </a:lnTo>
                <a:lnTo>
                  <a:pt x="392369" y="1197053"/>
                </a:lnTo>
                <a:lnTo>
                  <a:pt x="447995" y="1244239"/>
                </a:lnTo>
                <a:lnTo>
                  <a:pt x="499814" y="1282873"/>
                </a:lnTo>
                <a:lnTo>
                  <a:pt x="546121" y="1313423"/>
                </a:lnTo>
                <a:lnTo>
                  <a:pt x="585212" y="1336355"/>
                </a:lnTo>
                <a:lnTo>
                  <a:pt x="601519" y="1345111"/>
                </a:lnTo>
                <a:lnTo>
                  <a:pt x="609729" y="1349704"/>
                </a:lnTo>
                <a:lnTo>
                  <a:pt x="618271" y="1352987"/>
                </a:lnTo>
                <a:lnTo>
                  <a:pt x="626816" y="1354957"/>
                </a:lnTo>
                <a:lnTo>
                  <a:pt x="633876" y="1355521"/>
                </a:lnTo>
                <a:lnTo>
                  <a:pt x="636335" y="1355521"/>
                </a:lnTo>
                <a:lnTo>
                  <a:pt x="644265" y="1354957"/>
                </a:lnTo>
                <a:lnTo>
                  <a:pt x="653331" y="1352987"/>
                </a:lnTo>
                <a:lnTo>
                  <a:pt x="662069" y="1349704"/>
                </a:lnTo>
                <a:lnTo>
                  <a:pt x="670314" y="1345111"/>
                </a:lnTo>
                <a:lnTo>
                  <a:pt x="686620" y="1336355"/>
                </a:lnTo>
                <a:lnTo>
                  <a:pt x="705155" y="1325812"/>
                </a:lnTo>
                <a:lnTo>
                  <a:pt x="725708" y="1313423"/>
                </a:lnTo>
                <a:lnTo>
                  <a:pt x="741896" y="1303074"/>
                </a:lnTo>
                <a:lnTo>
                  <a:pt x="608567" y="1303074"/>
                </a:lnTo>
                <a:lnTo>
                  <a:pt x="585365" y="1289742"/>
                </a:lnTo>
                <a:lnTo>
                  <a:pt x="533559" y="1256462"/>
                </a:lnTo>
                <a:lnTo>
                  <a:pt x="476227" y="1213937"/>
                </a:lnTo>
                <a:lnTo>
                  <a:pt x="446116" y="1189049"/>
                </a:lnTo>
                <a:lnTo>
                  <a:pt x="415379" y="1161659"/>
                </a:lnTo>
                <a:lnTo>
                  <a:pt x="384265" y="1131703"/>
                </a:lnTo>
                <a:lnTo>
                  <a:pt x="353027" y="1099118"/>
                </a:lnTo>
                <a:lnTo>
                  <a:pt x="321916" y="1063840"/>
                </a:lnTo>
                <a:lnTo>
                  <a:pt x="291183" y="1025807"/>
                </a:lnTo>
                <a:lnTo>
                  <a:pt x="261080" y="984953"/>
                </a:lnTo>
                <a:lnTo>
                  <a:pt x="231857" y="941216"/>
                </a:lnTo>
                <a:lnTo>
                  <a:pt x="203767" y="894533"/>
                </a:lnTo>
                <a:lnTo>
                  <a:pt x="177061" y="844839"/>
                </a:lnTo>
                <a:lnTo>
                  <a:pt x="151990" y="792071"/>
                </a:lnTo>
                <a:lnTo>
                  <a:pt x="128806" y="736166"/>
                </a:lnTo>
                <a:lnTo>
                  <a:pt x="107760" y="677059"/>
                </a:lnTo>
                <a:lnTo>
                  <a:pt x="89104" y="614688"/>
                </a:lnTo>
                <a:lnTo>
                  <a:pt x="73088" y="548989"/>
                </a:lnTo>
                <a:lnTo>
                  <a:pt x="59965" y="479898"/>
                </a:lnTo>
                <a:lnTo>
                  <a:pt x="63496" y="479898"/>
                </a:lnTo>
                <a:lnTo>
                  <a:pt x="112214" y="469866"/>
                </a:lnTo>
                <a:lnTo>
                  <a:pt x="161171" y="460781"/>
                </a:lnTo>
                <a:lnTo>
                  <a:pt x="210342" y="452636"/>
                </a:lnTo>
                <a:lnTo>
                  <a:pt x="259703" y="445422"/>
                </a:lnTo>
                <a:lnTo>
                  <a:pt x="309231" y="439132"/>
                </a:lnTo>
                <a:lnTo>
                  <a:pt x="358902" y="433758"/>
                </a:lnTo>
                <a:lnTo>
                  <a:pt x="408692" y="429291"/>
                </a:lnTo>
                <a:lnTo>
                  <a:pt x="458578" y="425725"/>
                </a:lnTo>
                <a:lnTo>
                  <a:pt x="493554" y="423853"/>
                </a:lnTo>
                <a:lnTo>
                  <a:pt x="52917" y="423853"/>
                </a:lnTo>
                <a:lnTo>
                  <a:pt x="47262" y="378259"/>
                </a:lnTo>
                <a:lnTo>
                  <a:pt x="43428" y="331024"/>
                </a:lnTo>
                <a:lnTo>
                  <a:pt x="41249" y="282476"/>
                </a:lnTo>
                <a:lnTo>
                  <a:pt x="40562" y="233115"/>
                </a:lnTo>
                <a:lnTo>
                  <a:pt x="40564" y="129584"/>
                </a:lnTo>
                <a:lnTo>
                  <a:pt x="41498" y="124632"/>
                </a:lnTo>
                <a:close/>
              </a:path>
              <a:path w="941704" h="1355725">
                <a:moveTo>
                  <a:pt x="661488" y="420348"/>
                </a:moveTo>
                <a:lnTo>
                  <a:pt x="608567" y="420348"/>
                </a:lnTo>
                <a:lnTo>
                  <a:pt x="608567" y="1303074"/>
                </a:lnTo>
                <a:lnTo>
                  <a:pt x="661488" y="1303074"/>
                </a:lnTo>
                <a:lnTo>
                  <a:pt x="661488" y="791658"/>
                </a:lnTo>
                <a:lnTo>
                  <a:pt x="770860" y="791658"/>
                </a:lnTo>
                <a:lnTo>
                  <a:pt x="770860" y="609502"/>
                </a:lnTo>
                <a:lnTo>
                  <a:pt x="661488" y="535943"/>
                </a:lnTo>
                <a:lnTo>
                  <a:pt x="661488" y="420348"/>
                </a:lnTo>
                <a:close/>
              </a:path>
              <a:path w="941704" h="1355725">
                <a:moveTo>
                  <a:pt x="770860" y="863464"/>
                </a:moveTo>
                <a:lnTo>
                  <a:pt x="770860" y="1231268"/>
                </a:lnTo>
                <a:lnTo>
                  <a:pt x="741118" y="1253323"/>
                </a:lnTo>
                <a:lnTo>
                  <a:pt x="712864" y="1272424"/>
                </a:lnTo>
                <a:lnTo>
                  <a:pt x="686266" y="1288899"/>
                </a:lnTo>
                <a:lnTo>
                  <a:pt x="661488" y="1303074"/>
                </a:lnTo>
                <a:lnTo>
                  <a:pt x="741896" y="1303074"/>
                </a:lnTo>
                <a:lnTo>
                  <a:pt x="797340" y="1264596"/>
                </a:lnTo>
                <a:lnTo>
                  <a:pt x="851274" y="1221744"/>
                </a:lnTo>
                <a:lnTo>
                  <a:pt x="908163" y="1170107"/>
                </a:lnTo>
                <a:lnTo>
                  <a:pt x="937183" y="1140848"/>
                </a:lnTo>
                <a:lnTo>
                  <a:pt x="941009" y="1136691"/>
                </a:lnTo>
                <a:lnTo>
                  <a:pt x="881985" y="1136691"/>
                </a:lnTo>
                <a:lnTo>
                  <a:pt x="881985" y="937022"/>
                </a:lnTo>
                <a:lnTo>
                  <a:pt x="770860" y="863464"/>
                </a:lnTo>
                <a:close/>
              </a:path>
              <a:path w="941704" h="1355725">
                <a:moveTo>
                  <a:pt x="941704" y="1072366"/>
                </a:moveTo>
                <a:lnTo>
                  <a:pt x="937334" y="1077579"/>
                </a:lnTo>
                <a:lnTo>
                  <a:pt x="909742" y="1108121"/>
                </a:lnTo>
                <a:lnTo>
                  <a:pt x="881985" y="1136691"/>
                </a:lnTo>
                <a:lnTo>
                  <a:pt x="941009" y="1136691"/>
                </a:lnTo>
                <a:lnTo>
                  <a:pt x="941704" y="1135936"/>
                </a:lnTo>
                <a:lnTo>
                  <a:pt x="941704" y="1072366"/>
                </a:lnTo>
                <a:close/>
              </a:path>
              <a:path w="941704" h="1355725">
                <a:moveTo>
                  <a:pt x="770860" y="791658"/>
                </a:moveTo>
                <a:lnTo>
                  <a:pt x="661488" y="791658"/>
                </a:lnTo>
                <a:lnTo>
                  <a:pt x="770860" y="863464"/>
                </a:lnTo>
                <a:lnTo>
                  <a:pt x="770860" y="791658"/>
                </a:lnTo>
                <a:close/>
              </a:path>
              <a:path w="941704" h="1355725">
                <a:moveTo>
                  <a:pt x="941704" y="420348"/>
                </a:moveTo>
                <a:lnTo>
                  <a:pt x="661488" y="420348"/>
                </a:lnTo>
                <a:lnTo>
                  <a:pt x="689245" y="420649"/>
                </a:lnTo>
                <a:lnTo>
                  <a:pt x="716836" y="421443"/>
                </a:lnTo>
                <a:lnTo>
                  <a:pt x="770860" y="423853"/>
                </a:lnTo>
                <a:lnTo>
                  <a:pt x="770860" y="609502"/>
                </a:lnTo>
                <a:lnTo>
                  <a:pt x="881985" y="683060"/>
                </a:lnTo>
                <a:lnTo>
                  <a:pt x="881985" y="430863"/>
                </a:lnTo>
                <a:lnTo>
                  <a:pt x="941704" y="430863"/>
                </a:lnTo>
                <a:lnTo>
                  <a:pt x="941704" y="420348"/>
                </a:lnTo>
                <a:close/>
              </a:path>
              <a:path w="941704" h="1355725">
                <a:moveTo>
                  <a:pt x="941704" y="430863"/>
                </a:moveTo>
                <a:lnTo>
                  <a:pt x="881985" y="430863"/>
                </a:lnTo>
                <a:lnTo>
                  <a:pt x="936672" y="436329"/>
                </a:lnTo>
                <a:lnTo>
                  <a:pt x="941705" y="436912"/>
                </a:lnTo>
                <a:lnTo>
                  <a:pt x="941704" y="430863"/>
                </a:lnTo>
                <a:close/>
              </a:path>
              <a:path w="941704" h="1355725">
                <a:moveTo>
                  <a:pt x="660819" y="363541"/>
                </a:moveTo>
                <a:lnTo>
                  <a:pt x="609683" y="363541"/>
                </a:lnTo>
                <a:lnTo>
                  <a:pt x="558567" y="364454"/>
                </a:lnTo>
                <a:lnTo>
                  <a:pt x="507491" y="366282"/>
                </a:lnTo>
                <a:lnTo>
                  <a:pt x="456476" y="369024"/>
                </a:lnTo>
                <a:lnTo>
                  <a:pt x="405540" y="372679"/>
                </a:lnTo>
                <a:lnTo>
                  <a:pt x="354705" y="377248"/>
                </a:lnTo>
                <a:lnTo>
                  <a:pt x="303990" y="382731"/>
                </a:lnTo>
                <a:lnTo>
                  <a:pt x="253415" y="389128"/>
                </a:lnTo>
                <a:lnTo>
                  <a:pt x="203000" y="396438"/>
                </a:lnTo>
                <a:lnTo>
                  <a:pt x="152765" y="404663"/>
                </a:lnTo>
                <a:lnTo>
                  <a:pt x="102731" y="413801"/>
                </a:lnTo>
                <a:lnTo>
                  <a:pt x="52917" y="423853"/>
                </a:lnTo>
                <a:lnTo>
                  <a:pt x="493554" y="423853"/>
                </a:lnTo>
                <a:lnTo>
                  <a:pt x="508534" y="423051"/>
                </a:lnTo>
                <a:lnTo>
                  <a:pt x="558539" y="421261"/>
                </a:lnTo>
                <a:lnTo>
                  <a:pt x="608567" y="420348"/>
                </a:lnTo>
                <a:lnTo>
                  <a:pt x="941704" y="420348"/>
                </a:lnTo>
                <a:lnTo>
                  <a:pt x="941704" y="380010"/>
                </a:lnTo>
                <a:lnTo>
                  <a:pt x="865164" y="372679"/>
                </a:lnTo>
                <a:lnTo>
                  <a:pt x="814147" y="369024"/>
                </a:lnTo>
                <a:lnTo>
                  <a:pt x="763071" y="366282"/>
                </a:lnTo>
                <a:lnTo>
                  <a:pt x="711955" y="364454"/>
                </a:lnTo>
                <a:lnTo>
                  <a:pt x="660819" y="363541"/>
                </a:lnTo>
                <a:close/>
              </a:path>
              <a:path w="941704" h="1355725">
                <a:moveTo>
                  <a:pt x="941704" y="0"/>
                </a:moveTo>
                <a:lnTo>
                  <a:pt x="0" y="0"/>
                </a:lnTo>
                <a:lnTo>
                  <a:pt x="0" y="129584"/>
                </a:lnTo>
                <a:lnTo>
                  <a:pt x="3772" y="106622"/>
                </a:lnTo>
                <a:lnTo>
                  <a:pt x="14329" y="86265"/>
                </a:lnTo>
                <a:lnTo>
                  <a:pt x="30509" y="70503"/>
                </a:lnTo>
                <a:lnTo>
                  <a:pt x="51151" y="61306"/>
                </a:lnTo>
                <a:lnTo>
                  <a:pt x="54682" y="61306"/>
                </a:lnTo>
                <a:lnTo>
                  <a:pt x="102416" y="51637"/>
                </a:lnTo>
                <a:lnTo>
                  <a:pt x="150346" y="42778"/>
                </a:lnTo>
                <a:lnTo>
                  <a:pt x="198447" y="34733"/>
                </a:lnTo>
                <a:lnTo>
                  <a:pt x="246695" y="27509"/>
                </a:lnTo>
                <a:lnTo>
                  <a:pt x="295066" y="21112"/>
                </a:lnTo>
                <a:lnTo>
                  <a:pt x="343534" y="15548"/>
                </a:lnTo>
                <a:lnTo>
                  <a:pt x="392076" y="10824"/>
                </a:lnTo>
                <a:lnTo>
                  <a:pt x="440667" y="6944"/>
                </a:lnTo>
                <a:lnTo>
                  <a:pt x="489283" y="3917"/>
                </a:lnTo>
                <a:lnTo>
                  <a:pt x="537899" y="1747"/>
                </a:lnTo>
                <a:lnTo>
                  <a:pt x="586491" y="440"/>
                </a:lnTo>
                <a:lnTo>
                  <a:pt x="941704" y="3"/>
                </a:lnTo>
                <a:close/>
              </a:path>
              <a:path w="941704" h="1355725">
                <a:moveTo>
                  <a:pt x="635034" y="3"/>
                </a:moveTo>
                <a:lnTo>
                  <a:pt x="586491" y="440"/>
                </a:lnTo>
                <a:lnTo>
                  <a:pt x="537899" y="1747"/>
                </a:lnTo>
                <a:lnTo>
                  <a:pt x="489283" y="3917"/>
                </a:lnTo>
                <a:lnTo>
                  <a:pt x="440667" y="6944"/>
                </a:lnTo>
                <a:lnTo>
                  <a:pt x="392076" y="10824"/>
                </a:lnTo>
                <a:lnTo>
                  <a:pt x="343534" y="15548"/>
                </a:lnTo>
                <a:lnTo>
                  <a:pt x="295066" y="21112"/>
                </a:lnTo>
                <a:lnTo>
                  <a:pt x="246695" y="27509"/>
                </a:lnTo>
                <a:lnTo>
                  <a:pt x="198447" y="34733"/>
                </a:lnTo>
                <a:lnTo>
                  <a:pt x="150346" y="42778"/>
                </a:lnTo>
                <a:lnTo>
                  <a:pt x="102416" y="51637"/>
                </a:lnTo>
                <a:lnTo>
                  <a:pt x="54682" y="61306"/>
                </a:lnTo>
                <a:lnTo>
                  <a:pt x="51151" y="61306"/>
                </a:lnTo>
                <a:lnTo>
                  <a:pt x="30509" y="70503"/>
                </a:lnTo>
                <a:lnTo>
                  <a:pt x="14329" y="86265"/>
                </a:lnTo>
                <a:lnTo>
                  <a:pt x="3772" y="106622"/>
                </a:lnTo>
                <a:lnTo>
                  <a:pt x="0" y="129584"/>
                </a:lnTo>
                <a:lnTo>
                  <a:pt x="41498" y="124632"/>
                </a:lnTo>
                <a:lnTo>
                  <a:pt x="42407" y="119812"/>
                </a:lnTo>
                <a:lnTo>
                  <a:pt x="47399" y="111660"/>
                </a:lnTo>
                <a:lnTo>
                  <a:pt x="114141" y="91083"/>
                </a:lnTo>
                <a:lnTo>
                  <a:pt x="165048" y="81538"/>
                </a:lnTo>
                <a:lnTo>
                  <a:pt x="216219" y="72965"/>
                </a:lnTo>
                <a:lnTo>
                  <a:pt x="267651" y="65371"/>
                </a:lnTo>
                <a:lnTo>
                  <a:pt x="319347" y="58763"/>
                </a:lnTo>
                <a:lnTo>
                  <a:pt x="371305" y="53151"/>
                </a:lnTo>
                <a:lnTo>
                  <a:pt x="423525" y="48541"/>
                </a:lnTo>
                <a:lnTo>
                  <a:pt x="476009" y="44942"/>
                </a:lnTo>
                <a:lnTo>
                  <a:pt x="528754" y="42362"/>
                </a:lnTo>
                <a:lnTo>
                  <a:pt x="581763" y="40807"/>
                </a:lnTo>
                <a:lnTo>
                  <a:pt x="748367" y="40288"/>
                </a:lnTo>
                <a:lnTo>
                  <a:pt x="941704" y="17218"/>
                </a:lnTo>
                <a:lnTo>
                  <a:pt x="878737" y="10824"/>
                </a:lnTo>
                <a:lnTo>
                  <a:pt x="830180" y="6944"/>
                </a:lnTo>
                <a:lnTo>
                  <a:pt x="781524" y="3917"/>
                </a:lnTo>
                <a:lnTo>
                  <a:pt x="732778" y="1747"/>
                </a:lnTo>
                <a:lnTo>
                  <a:pt x="683945" y="440"/>
                </a:lnTo>
                <a:lnTo>
                  <a:pt x="635034" y="3"/>
                </a:lnTo>
                <a:close/>
              </a:path>
              <a:path w="941704" h="1355725">
                <a:moveTo>
                  <a:pt x="635034" y="40288"/>
                </a:moveTo>
                <a:lnTo>
                  <a:pt x="581763" y="40807"/>
                </a:lnTo>
                <a:lnTo>
                  <a:pt x="528754" y="42362"/>
                </a:lnTo>
                <a:lnTo>
                  <a:pt x="476009" y="44942"/>
                </a:lnTo>
                <a:lnTo>
                  <a:pt x="423525" y="48541"/>
                </a:lnTo>
                <a:lnTo>
                  <a:pt x="371305" y="53151"/>
                </a:lnTo>
                <a:lnTo>
                  <a:pt x="319347" y="58763"/>
                </a:lnTo>
                <a:lnTo>
                  <a:pt x="267651" y="65371"/>
                </a:lnTo>
                <a:lnTo>
                  <a:pt x="216219" y="72965"/>
                </a:lnTo>
                <a:lnTo>
                  <a:pt x="165048" y="81538"/>
                </a:lnTo>
                <a:lnTo>
                  <a:pt x="114141" y="91083"/>
                </a:lnTo>
                <a:lnTo>
                  <a:pt x="63496" y="101591"/>
                </a:lnTo>
                <a:lnTo>
                  <a:pt x="41498" y="124632"/>
                </a:lnTo>
                <a:lnTo>
                  <a:pt x="733022" y="42119"/>
                </a:lnTo>
                <a:lnTo>
                  <a:pt x="688302" y="40807"/>
                </a:lnTo>
                <a:lnTo>
                  <a:pt x="635034" y="40288"/>
                </a:lnTo>
                <a:close/>
              </a:path>
              <a:path w="941704" h="1355725">
                <a:moveTo>
                  <a:pt x="941704" y="17218"/>
                </a:moveTo>
                <a:lnTo>
                  <a:pt x="733022" y="42119"/>
                </a:lnTo>
                <a:lnTo>
                  <a:pt x="741308" y="42362"/>
                </a:lnTo>
                <a:lnTo>
                  <a:pt x="794051" y="44942"/>
                </a:lnTo>
                <a:lnTo>
                  <a:pt x="846533" y="48541"/>
                </a:lnTo>
                <a:lnTo>
                  <a:pt x="898752" y="53151"/>
                </a:lnTo>
                <a:lnTo>
                  <a:pt x="941704" y="57791"/>
                </a:lnTo>
                <a:lnTo>
                  <a:pt x="941704" y="17218"/>
                </a:lnTo>
                <a:close/>
              </a:path>
              <a:path w="941704" h="1355725">
                <a:moveTo>
                  <a:pt x="748367" y="40288"/>
                </a:moveTo>
                <a:lnTo>
                  <a:pt x="635034" y="40288"/>
                </a:lnTo>
                <a:lnTo>
                  <a:pt x="688302" y="40807"/>
                </a:lnTo>
                <a:lnTo>
                  <a:pt x="733022" y="42119"/>
                </a:lnTo>
                <a:lnTo>
                  <a:pt x="748367" y="40288"/>
                </a:lnTo>
                <a:close/>
              </a:path>
              <a:path w="941704" h="1355725">
                <a:moveTo>
                  <a:pt x="941704" y="3"/>
                </a:moveTo>
                <a:lnTo>
                  <a:pt x="635034" y="3"/>
                </a:lnTo>
                <a:lnTo>
                  <a:pt x="683945" y="440"/>
                </a:lnTo>
                <a:lnTo>
                  <a:pt x="732778" y="1747"/>
                </a:lnTo>
                <a:lnTo>
                  <a:pt x="781524" y="3917"/>
                </a:lnTo>
                <a:lnTo>
                  <a:pt x="830180" y="6944"/>
                </a:lnTo>
                <a:lnTo>
                  <a:pt x="878737" y="10824"/>
                </a:lnTo>
                <a:lnTo>
                  <a:pt x="927191" y="15548"/>
                </a:lnTo>
                <a:lnTo>
                  <a:pt x="941704" y="17218"/>
                </a:lnTo>
                <a:lnTo>
                  <a:pt x="941704" y="3"/>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2132279" y="702678"/>
            <a:ext cx="60325" cy="293370"/>
          </a:xfrm>
          <a:custGeom>
            <a:avLst/>
            <a:gdLst/>
            <a:ahLst/>
            <a:cxnLst/>
            <a:rect l="l" t="t" r="r" b="b"/>
            <a:pathLst>
              <a:path w="60325" h="293369">
                <a:moveTo>
                  <a:pt x="0" y="0"/>
                </a:moveTo>
                <a:lnTo>
                  <a:pt x="0" y="253949"/>
                </a:lnTo>
                <a:lnTo>
                  <a:pt x="59720" y="293164"/>
                </a:lnTo>
                <a:lnTo>
                  <a:pt x="59720" y="39207"/>
                </a:lnTo>
                <a:lnTo>
                  <a:pt x="0"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423167" y="534534"/>
            <a:ext cx="402590" cy="401320"/>
          </a:xfrm>
          <a:custGeom>
            <a:avLst/>
            <a:gdLst/>
            <a:ahLst/>
            <a:cxnLst/>
            <a:rect l="l" t="t" r="r" b="b"/>
            <a:pathLst>
              <a:path w="402590" h="401319">
                <a:moveTo>
                  <a:pt x="201091" y="0"/>
                </a:moveTo>
                <a:lnTo>
                  <a:pt x="154958" y="5270"/>
                </a:lnTo>
                <a:lnTo>
                  <a:pt x="112622" y="20283"/>
                </a:lnTo>
                <a:lnTo>
                  <a:pt x="75286" y="43845"/>
                </a:lnTo>
                <a:lnTo>
                  <a:pt x="44153" y="74759"/>
                </a:lnTo>
                <a:lnTo>
                  <a:pt x="20425" y="111832"/>
                </a:lnTo>
                <a:lnTo>
                  <a:pt x="5306" y="153867"/>
                </a:lnTo>
                <a:lnTo>
                  <a:pt x="0" y="199669"/>
                </a:lnTo>
                <a:lnTo>
                  <a:pt x="5239" y="244986"/>
                </a:lnTo>
                <a:lnTo>
                  <a:pt x="20425" y="287851"/>
                </a:lnTo>
                <a:lnTo>
                  <a:pt x="44153" y="325263"/>
                </a:lnTo>
                <a:lnTo>
                  <a:pt x="75286" y="356548"/>
                </a:lnTo>
                <a:lnTo>
                  <a:pt x="112622" y="380450"/>
                </a:lnTo>
                <a:lnTo>
                  <a:pt x="154958" y="395712"/>
                </a:lnTo>
                <a:lnTo>
                  <a:pt x="201091" y="401078"/>
                </a:lnTo>
                <a:lnTo>
                  <a:pt x="247220" y="395712"/>
                </a:lnTo>
                <a:lnTo>
                  <a:pt x="289555" y="380450"/>
                </a:lnTo>
                <a:lnTo>
                  <a:pt x="303833" y="371309"/>
                </a:lnTo>
                <a:lnTo>
                  <a:pt x="164045" y="371309"/>
                </a:lnTo>
                <a:lnTo>
                  <a:pt x="135985" y="362521"/>
                </a:lnTo>
                <a:lnTo>
                  <a:pt x="110242" y="349630"/>
                </a:lnTo>
                <a:lnTo>
                  <a:pt x="87147" y="333130"/>
                </a:lnTo>
                <a:lnTo>
                  <a:pt x="67030" y="313512"/>
                </a:lnTo>
                <a:lnTo>
                  <a:pt x="77971" y="309596"/>
                </a:lnTo>
                <a:lnTo>
                  <a:pt x="89739" y="305846"/>
                </a:lnTo>
                <a:lnTo>
                  <a:pt x="102501" y="302426"/>
                </a:lnTo>
                <a:lnTo>
                  <a:pt x="116420" y="299504"/>
                </a:lnTo>
                <a:lnTo>
                  <a:pt x="145701" y="299504"/>
                </a:lnTo>
                <a:lnTo>
                  <a:pt x="142874" y="294246"/>
                </a:lnTo>
                <a:lnTo>
                  <a:pt x="153760" y="292959"/>
                </a:lnTo>
                <a:lnTo>
                  <a:pt x="158480" y="292493"/>
                </a:lnTo>
                <a:lnTo>
                  <a:pt x="51155" y="292493"/>
                </a:lnTo>
                <a:lnTo>
                  <a:pt x="41586" y="273774"/>
                </a:lnTo>
                <a:lnTo>
                  <a:pt x="34170" y="254400"/>
                </a:lnTo>
                <a:lnTo>
                  <a:pt x="29072" y="234368"/>
                </a:lnTo>
                <a:lnTo>
                  <a:pt x="26454" y="213677"/>
                </a:lnTo>
                <a:lnTo>
                  <a:pt x="400563" y="213677"/>
                </a:lnTo>
                <a:lnTo>
                  <a:pt x="402183" y="199669"/>
                </a:lnTo>
                <a:lnTo>
                  <a:pt x="400761" y="187401"/>
                </a:lnTo>
                <a:lnTo>
                  <a:pt x="26454" y="187401"/>
                </a:lnTo>
                <a:lnTo>
                  <a:pt x="29072" y="166469"/>
                </a:lnTo>
                <a:lnTo>
                  <a:pt x="34170" y="146026"/>
                </a:lnTo>
                <a:lnTo>
                  <a:pt x="41586" y="126566"/>
                </a:lnTo>
                <a:lnTo>
                  <a:pt x="51155" y="108584"/>
                </a:lnTo>
                <a:lnTo>
                  <a:pt x="158442" y="108584"/>
                </a:lnTo>
                <a:lnTo>
                  <a:pt x="153760" y="108124"/>
                </a:lnTo>
                <a:lnTo>
                  <a:pt x="142874" y="106845"/>
                </a:lnTo>
                <a:lnTo>
                  <a:pt x="145700" y="101587"/>
                </a:lnTo>
                <a:lnTo>
                  <a:pt x="116420" y="101587"/>
                </a:lnTo>
                <a:lnTo>
                  <a:pt x="102501" y="98657"/>
                </a:lnTo>
                <a:lnTo>
                  <a:pt x="89739" y="95235"/>
                </a:lnTo>
                <a:lnTo>
                  <a:pt x="77971" y="91487"/>
                </a:lnTo>
                <a:lnTo>
                  <a:pt x="67030" y="87579"/>
                </a:lnTo>
                <a:lnTo>
                  <a:pt x="87147" y="66968"/>
                </a:lnTo>
                <a:lnTo>
                  <a:pt x="110242" y="50136"/>
                </a:lnTo>
                <a:lnTo>
                  <a:pt x="135985" y="37576"/>
                </a:lnTo>
                <a:lnTo>
                  <a:pt x="164045" y="29781"/>
                </a:lnTo>
                <a:lnTo>
                  <a:pt x="304606" y="29781"/>
                </a:lnTo>
                <a:lnTo>
                  <a:pt x="289555" y="20283"/>
                </a:lnTo>
                <a:lnTo>
                  <a:pt x="247220" y="5270"/>
                </a:lnTo>
                <a:lnTo>
                  <a:pt x="201091" y="0"/>
                </a:lnTo>
                <a:close/>
              </a:path>
              <a:path w="402590" h="401319">
                <a:moveTo>
                  <a:pt x="145701" y="299504"/>
                </a:moveTo>
                <a:lnTo>
                  <a:pt x="116420" y="299504"/>
                </a:lnTo>
                <a:lnTo>
                  <a:pt x="127582" y="321805"/>
                </a:lnTo>
                <a:lnTo>
                  <a:pt x="139571" y="341317"/>
                </a:lnTo>
                <a:lnTo>
                  <a:pt x="151891" y="357873"/>
                </a:lnTo>
                <a:lnTo>
                  <a:pt x="164045" y="371309"/>
                </a:lnTo>
                <a:lnTo>
                  <a:pt x="238137" y="371309"/>
                </a:lnTo>
                <a:lnTo>
                  <a:pt x="248656" y="359041"/>
                </a:lnTo>
                <a:lnTo>
                  <a:pt x="188747" y="359041"/>
                </a:lnTo>
                <a:lnTo>
                  <a:pt x="177606" y="347193"/>
                </a:lnTo>
                <a:lnTo>
                  <a:pt x="165806" y="332554"/>
                </a:lnTo>
                <a:lnTo>
                  <a:pt x="154009" y="314959"/>
                </a:lnTo>
                <a:lnTo>
                  <a:pt x="145701" y="299504"/>
                </a:lnTo>
                <a:close/>
              </a:path>
              <a:path w="402590" h="401319">
                <a:moveTo>
                  <a:pt x="374364" y="299504"/>
                </a:moveTo>
                <a:lnTo>
                  <a:pt x="285762" y="299504"/>
                </a:lnTo>
                <a:lnTo>
                  <a:pt x="299682" y="302426"/>
                </a:lnTo>
                <a:lnTo>
                  <a:pt x="312443" y="305846"/>
                </a:lnTo>
                <a:lnTo>
                  <a:pt x="324212" y="309596"/>
                </a:lnTo>
                <a:lnTo>
                  <a:pt x="335152" y="313512"/>
                </a:lnTo>
                <a:lnTo>
                  <a:pt x="315029" y="333130"/>
                </a:lnTo>
                <a:lnTo>
                  <a:pt x="291931" y="349630"/>
                </a:lnTo>
                <a:lnTo>
                  <a:pt x="266190" y="362521"/>
                </a:lnTo>
                <a:lnTo>
                  <a:pt x="238137" y="371309"/>
                </a:lnTo>
                <a:lnTo>
                  <a:pt x="303833" y="371309"/>
                </a:lnTo>
                <a:lnTo>
                  <a:pt x="326891" y="356548"/>
                </a:lnTo>
                <a:lnTo>
                  <a:pt x="358026" y="325263"/>
                </a:lnTo>
                <a:lnTo>
                  <a:pt x="374364" y="299504"/>
                </a:lnTo>
                <a:close/>
              </a:path>
              <a:path w="402590" h="401319">
                <a:moveTo>
                  <a:pt x="213436" y="290741"/>
                </a:moveTo>
                <a:lnTo>
                  <a:pt x="188747" y="290741"/>
                </a:lnTo>
                <a:lnTo>
                  <a:pt x="188747" y="359041"/>
                </a:lnTo>
                <a:lnTo>
                  <a:pt x="213436" y="359041"/>
                </a:lnTo>
                <a:lnTo>
                  <a:pt x="213436" y="290741"/>
                </a:lnTo>
                <a:close/>
              </a:path>
              <a:path w="402590" h="401319">
                <a:moveTo>
                  <a:pt x="346681" y="290741"/>
                </a:moveTo>
                <a:lnTo>
                  <a:pt x="213436" y="290741"/>
                </a:lnTo>
                <a:lnTo>
                  <a:pt x="225314" y="291042"/>
                </a:lnTo>
                <a:lnTo>
                  <a:pt x="237028" y="291836"/>
                </a:lnTo>
                <a:lnTo>
                  <a:pt x="248410" y="292959"/>
                </a:lnTo>
                <a:lnTo>
                  <a:pt x="259295" y="294246"/>
                </a:lnTo>
                <a:lnTo>
                  <a:pt x="248161" y="314959"/>
                </a:lnTo>
                <a:lnTo>
                  <a:pt x="236366" y="332554"/>
                </a:lnTo>
                <a:lnTo>
                  <a:pt x="224570" y="347193"/>
                </a:lnTo>
                <a:lnTo>
                  <a:pt x="213436" y="359041"/>
                </a:lnTo>
                <a:lnTo>
                  <a:pt x="248656" y="359041"/>
                </a:lnTo>
                <a:lnTo>
                  <a:pt x="250292" y="357134"/>
                </a:lnTo>
                <a:lnTo>
                  <a:pt x="262612" y="340660"/>
                </a:lnTo>
                <a:lnTo>
                  <a:pt x="274601" y="321559"/>
                </a:lnTo>
                <a:lnTo>
                  <a:pt x="285762" y="299504"/>
                </a:lnTo>
                <a:lnTo>
                  <a:pt x="374364" y="299504"/>
                </a:lnTo>
                <a:lnTo>
                  <a:pt x="378811" y="292493"/>
                </a:lnTo>
                <a:lnTo>
                  <a:pt x="351027" y="292493"/>
                </a:lnTo>
                <a:lnTo>
                  <a:pt x="346681" y="290741"/>
                </a:lnTo>
                <a:close/>
              </a:path>
              <a:path w="402590" h="401319">
                <a:moveTo>
                  <a:pt x="121704" y="213677"/>
                </a:moveTo>
                <a:lnTo>
                  <a:pt x="97015" y="213677"/>
                </a:lnTo>
                <a:lnTo>
                  <a:pt x="97925" y="229413"/>
                </a:lnTo>
                <a:lnTo>
                  <a:pt x="100323" y="244986"/>
                </a:lnTo>
                <a:lnTo>
                  <a:pt x="103777" y="260476"/>
                </a:lnTo>
                <a:lnTo>
                  <a:pt x="107594" y="274980"/>
                </a:lnTo>
                <a:lnTo>
                  <a:pt x="91332" y="278943"/>
                </a:lnTo>
                <a:lnTo>
                  <a:pt x="76727" y="283075"/>
                </a:lnTo>
                <a:lnTo>
                  <a:pt x="63446" y="287537"/>
                </a:lnTo>
                <a:lnTo>
                  <a:pt x="51155" y="292493"/>
                </a:lnTo>
                <a:lnTo>
                  <a:pt x="158480" y="292493"/>
                </a:lnTo>
                <a:lnTo>
                  <a:pt x="165144" y="291836"/>
                </a:lnTo>
                <a:lnTo>
                  <a:pt x="176861" y="291042"/>
                </a:lnTo>
                <a:lnTo>
                  <a:pt x="188747" y="290741"/>
                </a:lnTo>
                <a:lnTo>
                  <a:pt x="346681" y="290741"/>
                </a:lnTo>
                <a:lnTo>
                  <a:pt x="338735" y="287537"/>
                </a:lnTo>
                <a:lnTo>
                  <a:pt x="325450" y="283075"/>
                </a:lnTo>
                <a:lnTo>
                  <a:pt x="310840" y="278943"/>
                </a:lnTo>
                <a:lnTo>
                  <a:pt x="294576" y="274980"/>
                </a:lnTo>
                <a:lnTo>
                  <a:pt x="295986" y="269722"/>
                </a:lnTo>
                <a:lnTo>
                  <a:pt x="132295" y="269722"/>
                </a:lnTo>
                <a:lnTo>
                  <a:pt x="128654" y="256532"/>
                </a:lnTo>
                <a:lnTo>
                  <a:pt x="125676" y="243014"/>
                </a:lnTo>
                <a:lnTo>
                  <a:pt x="123359" y="228838"/>
                </a:lnTo>
                <a:lnTo>
                  <a:pt x="121704" y="213677"/>
                </a:lnTo>
                <a:close/>
              </a:path>
              <a:path w="402590" h="401319">
                <a:moveTo>
                  <a:pt x="400563" y="213677"/>
                </a:moveTo>
                <a:lnTo>
                  <a:pt x="375729" y="213677"/>
                </a:lnTo>
                <a:lnTo>
                  <a:pt x="373109" y="234368"/>
                </a:lnTo>
                <a:lnTo>
                  <a:pt x="368007" y="254400"/>
                </a:lnTo>
                <a:lnTo>
                  <a:pt x="360591" y="273774"/>
                </a:lnTo>
                <a:lnTo>
                  <a:pt x="351027" y="292493"/>
                </a:lnTo>
                <a:lnTo>
                  <a:pt x="378811" y="292493"/>
                </a:lnTo>
                <a:lnTo>
                  <a:pt x="381755" y="287851"/>
                </a:lnTo>
                <a:lnTo>
                  <a:pt x="396849" y="245643"/>
                </a:lnTo>
                <a:lnTo>
                  <a:pt x="396943" y="244986"/>
                </a:lnTo>
                <a:lnTo>
                  <a:pt x="400563" y="213677"/>
                </a:lnTo>
                <a:close/>
              </a:path>
              <a:path w="402590" h="401319">
                <a:moveTo>
                  <a:pt x="213436" y="213677"/>
                </a:moveTo>
                <a:lnTo>
                  <a:pt x="188747" y="213677"/>
                </a:lnTo>
                <a:lnTo>
                  <a:pt x="188747" y="264464"/>
                </a:lnTo>
                <a:lnTo>
                  <a:pt x="132295" y="269722"/>
                </a:lnTo>
                <a:lnTo>
                  <a:pt x="269887" y="269722"/>
                </a:lnTo>
                <a:lnTo>
                  <a:pt x="213436" y="264464"/>
                </a:lnTo>
                <a:lnTo>
                  <a:pt x="213436" y="213677"/>
                </a:lnTo>
                <a:close/>
              </a:path>
              <a:path w="402590" h="401319">
                <a:moveTo>
                  <a:pt x="305168" y="213677"/>
                </a:moveTo>
                <a:lnTo>
                  <a:pt x="280466" y="213677"/>
                </a:lnTo>
                <a:lnTo>
                  <a:pt x="278812" y="228838"/>
                </a:lnTo>
                <a:lnTo>
                  <a:pt x="276496" y="243014"/>
                </a:lnTo>
                <a:lnTo>
                  <a:pt x="273521" y="256532"/>
                </a:lnTo>
                <a:lnTo>
                  <a:pt x="269887" y="269722"/>
                </a:lnTo>
                <a:lnTo>
                  <a:pt x="295986" y="269722"/>
                </a:lnTo>
                <a:lnTo>
                  <a:pt x="298522" y="260229"/>
                </a:lnTo>
                <a:lnTo>
                  <a:pt x="301858" y="245643"/>
                </a:lnTo>
                <a:lnTo>
                  <a:pt x="304258" y="230153"/>
                </a:lnTo>
                <a:lnTo>
                  <a:pt x="305168" y="213677"/>
                </a:lnTo>
                <a:close/>
              </a:path>
              <a:path w="402590" h="401319">
                <a:moveTo>
                  <a:pt x="158442" y="108584"/>
                </a:moveTo>
                <a:lnTo>
                  <a:pt x="51155" y="108584"/>
                </a:lnTo>
                <a:lnTo>
                  <a:pt x="76727" y="117347"/>
                </a:lnTo>
                <a:lnTo>
                  <a:pt x="91332" y="121893"/>
                </a:lnTo>
                <a:lnTo>
                  <a:pt x="107594" y="126110"/>
                </a:lnTo>
                <a:lnTo>
                  <a:pt x="103712" y="140614"/>
                </a:lnTo>
                <a:lnTo>
                  <a:pt x="100323" y="155446"/>
                </a:lnTo>
                <a:lnTo>
                  <a:pt x="97925" y="170932"/>
                </a:lnTo>
                <a:lnTo>
                  <a:pt x="97015" y="187401"/>
                </a:lnTo>
                <a:lnTo>
                  <a:pt x="121704" y="187401"/>
                </a:lnTo>
                <a:lnTo>
                  <a:pt x="123359" y="171993"/>
                </a:lnTo>
                <a:lnTo>
                  <a:pt x="125676" y="157406"/>
                </a:lnTo>
                <a:lnTo>
                  <a:pt x="128654" y="143806"/>
                </a:lnTo>
                <a:lnTo>
                  <a:pt x="132295" y="131356"/>
                </a:lnTo>
                <a:lnTo>
                  <a:pt x="295982" y="131356"/>
                </a:lnTo>
                <a:lnTo>
                  <a:pt x="294576" y="126110"/>
                </a:lnTo>
                <a:lnTo>
                  <a:pt x="310840" y="121893"/>
                </a:lnTo>
                <a:lnTo>
                  <a:pt x="325450" y="117347"/>
                </a:lnTo>
                <a:lnTo>
                  <a:pt x="345912" y="110337"/>
                </a:lnTo>
                <a:lnTo>
                  <a:pt x="188747" y="110337"/>
                </a:lnTo>
                <a:lnTo>
                  <a:pt x="176861" y="110036"/>
                </a:lnTo>
                <a:lnTo>
                  <a:pt x="165144" y="109243"/>
                </a:lnTo>
                <a:lnTo>
                  <a:pt x="158442" y="108584"/>
                </a:lnTo>
                <a:close/>
              </a:path>
              <a:path w="402590" h="401319">
                <a:moveTo>
                  <a:pt x="269887" y="131356"/>
                </a:moveTo>
                <a:lnTo>
                  <a:pt x="132295" y="131356"/>
                </a:lnTo>
                <a:lnTo>
                  <a:pt x="145581" y="132643"/>
                </a:lnTo>
                <a:lnTo>
                  <a:pt x="159197" y="133765"/>
                </a:lnTo>
                <a:lnTo>
                  <a:pt x="173476" y="134560"/>
                </a:lnTo>
                <a:lnTo>
                  <a:pt x="188747" y="134861"/>
                </a:lnTo>
                <a:lnTo>
                  <a:pt x="188747" y="187401"/>
                </a:lnTo>
                <a:lnTo>
                  <a:pt x="213436" y="187401"/>
                </a:lnTo>
                <a:lnTo>
                  <a:pt x="213436" y="134861"/>
                </a:lnTo>
                <a:lnTo>
                  <a:pt x="228707" y="134560"/>
                </a:lnTo>
                <a:lnTo>
                  <a:pt x="242985" y="133765"/>
                </a:lnTo>
                <a:lnTo>
                  <a:pt x="256602" y="132643"/>
                </a:lnTo>
                <a:lnTo>
                  <a:pt x="269887" y="131356"/>
                </a:lnTo>
                <a:close/>
              </a:path>
              <a:path w="402590" h="401319">
                <a:moveTo>
                  <a:pt x="295982" y="131356"/>
                </a:moveTo>
                <a:lnTo>
                  <a:pt x="269887" y="131356"/>
                </a:lnTo>
                <a:lnTo>
                  <a:pt x="273521" y="143806"/>
                </a:lnTo>
                <a:lnTo>
                  <a:pt x="276496" y="157406"/>
                </a:lnTo>
                <a:lnTo>
                  <a:pt x="278812" y="171993"/>
                </a:lnTo>
                <a:lnTo>
                  <a:pt x="280466" y="187401"/>
                </a:lnTo>
                <a:lnTo>
                  <a:pt x="305168" y="187401"/>
                </a:lnTo>
                <a:lnTo>
                  <a:pt x="304258" y="170932"/>
                </a:lnTo>
                <a:lnTo>
                  <a:pt x="301858" y="155446"/>
                </a:lnTo>
                <a:lnTo>
                  <a:pt x="298465" y="140614"/>
                </a:lnTo>
                <a:lnTo>
                  <a:pt x="295982" y="131356"/>
                </a:lnTo>
                <a:close/>
              </a:path>
              <a:path w="402590" h="401319">
                <a:moveTo>
                  <a:pt x="379677" y="108584"/>
                </a:moveTo>
                <a:lnTo>
                  <a:pt x="351027" y="108584"/>
                </a:lnTo>
                <a:lnTo>
                  <a:pt x="360591" y="126566"/>
                </a:lnTo>
                <a:lnTo>
                  <a:pt x="368007" y="146026"/>
                </a:lnTo>
                <a:lnTo>
                  <a:pt x="373109" y="166469"/>
                </a:lnTo>
                <a:lnTo>
                  <a:pt x="375729" y="187401"/>
                </a:lnTo>
                <a:lnTo>
                  <a:pt x="400761" y="187401"/>
                </a:lnTo>
                <a:lnTo>
                  <a:pt x="396876" y="153867"/>
                </a:lnTo>
                <a:lnTo>
                  <a:pt x="381755" y="111832"/>
                </a:lnTo>
                <a:lnTo>
                  <a:pt x="379677" y="108584"/>
                </a:lnTo>
                <a:close/>
              </a:path>
              <a:path w="402590" h="401319">
                <a:moveTo>
                  <a:pt x="213436" y="42036"/>
                </a:moveTo>
                <a:lnTo>
                  <a:pt x="188747" y="42036"/>
                </a:lnTo>
                <a:lnTo>
                  <a:pt x="188747" y="110337"/>
                </a:lnTo>
                <a:lnTo>
                  <a:pt x="213436" y="110337"/>
                </a:lnTo>
                <a:lnTo>
                  <a:pt x="213436" y="42036"/>
                </a:lnTo>
                <a:close/>
              </a:path>
              <a:path w="402590" h="401319">
                <a:moveTo>
                  <a:pt x="247638" y="40284"/>
                </a:moveTo>
                <a:lnTo>
                  <a:pt x="213436" y="40284"/>
                </a:lnTo>
                <a:lnTo>
                  <a:pt x="224570" y="52406"/>
                </a:lnTo>
                <a:lnTo>
                  <a:pt x="236366" y="67649"/>
                </a:lnTo>
                <a:lnTo>
                  <a:pt x="248161" y="85850"/>
                </a:lnTo>
                <a:lnTo>
                  <a:pt x="259295" y="106845"/>
                </a:lnTo>
                <a:lnTo>
                  <a:pt x="248658" y="108124"/>
                </a:lnTo>
                <a:lnTo>
                  <a:pt x="237690" y="109243"/>
                </a:lnTo>
                <a:lnTo>
                  <a:pt x="226059" y="110036"/>
                </a:lnTo>
                <a:lnTo>
                  <a:pt x="213436" y="110337"/>
                </a:lnTo>
                <a:lnTo>
                  <a:pt x="345912" y="110337"/>
                </a:lnTo>
                <a:lnTo>
                  <a:pt x="351027" y="108584"/>
                </a:lnTo>
                <a:lnTo>
                  <a:pt x="379677" y="108584"/>
                </a:lnTo>
                <a:lnTo>
                  <a:pt x="375198" y="101587"/>
                </a:lnTo>
                <a:lnTo>
                  <a:pt x="285762" y="101587"/>
                </a:lnTo>
                <a:lnTo>
                  <a:pt x="274601" y="79285"/>
                </a:lnTo>
                <a:lnTo>
                  <a:pt x="262612" y="59774"/>
                </a:lnTo>
                <a:lnTo>
                  <a:pt x="250292" y="43217"/>
                </a:lnTo>
                <a:lnTo>
                  <a:pt x="247638" y="40284"/>
                </a:lnTo>
                <a:close/>
              </a:path>
              <a:path w="402590" h="401319">
                <a:moveTo>
                  <a:pt x="238137" y="29781"/>
                </a:moveTo>
                <a:lnTo>
                  <a:pt x="164045" y="29781"/>
                </a:lnTo>
                <a:lnTo>
                  <a:pt x="151891" y="43217"/>
                </a:lnTo>
                <a:lnTo>
                  <a:pt x="139571" y="59774"/>
                </a:lnTo>
                <a:lnTo>
                  <a:pt x="127582" y="79285"/>
                </a:lnTo>
                <a:lnTo>
                  <a:pt x="116420" y="101587"/>
                </a:lnTo>
                <a:lnTo>
                  <a:pt x="145700" y="101587"/>
                </a:lnTo>
                <a:lnTo>
                  <a:pt x="154009" y="86124"/>
                </a:lnTo>
                <a:lnTo>
                  <a:pt x="165806" y="68526"/>
                </a:lnTo>
                <a:lnTo>
                  <a:pt x="177606" y="53884"/>
                </a:lnTo>
                <a:lnTo>
                  <a:pt x="188747" y="42036"/>
                </a:lnTo>
                <a:lnTo>
                  <a:pt x="213436" y="42036"/>
                </a:lnTo>
                <a:lnTo>
                  <a:pt x="213436" y="40284"/>
                </a:lnTo>
                <a:lnTo>
                  <a:pt x="247638" y="40284"/>
                </a:lnTo>
                <a:lnTo>
                  <a:pt x="238137" y="29781"/>
                </a:lnTo>
                <a:close/>
              </a:path>
              <a:path w="402590" h="401319">
                <a:moveTo>
                  <a:pt x="304606" y="29781"/>
                </a:moveTo>
                <a:lnTo>
                  <a:pt x="238137" y="29781"/>
                </a:lnTo>
                <a:lnTo>
                  <a:pt x="266190" y="37576"/>
                </a:lnTo>
                <a:lnTo>
                  <a:pt x="291931" y="50136"/>
                </a:lnTo>
                <a:lnTo>
                  <a:pt x="315029" y="66968"/>
                </a:lnTo>
                <a:lnTo>
                  <a:pt x="335152" y="87579"/>
                </a:lnTo>
                <a:lnTo>
                  <a:pt x="324212" y="91487"/>
                </a:lnTo>
                <a:lnTo>
                  <a:pt x="312443" y="95235"/>
                </a:lnTo>
                <a:lnTo>
                  <a:pt x="299682" y="98657"/>
                </a:lnTo>
                <a:lnTo>
                  <a:pt x="285762" y="101587"/>
                </a:lnTo>
                <a:lnTo>
                  <a:pt x="375198" y="101587"/>
                </a:lnTo>
                <a:lnTo>
                  <a:pt x="358026" y="74759"/>
                </a:lnTo>
                <a:lnTo>
                  <a:pt x="326891" y="43845"/>
                </a:lnTo>
                <a:lnTo>
                  <a:pt x="304606" y="29781"/>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37779" y="3044836"/>
            <a:ext cx="11916441" cy="186074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14019" y="452953"/>
            <a:ext cx="10434955" cy="555280"/>
          </a:xfrm>
          <a:prstGeom prst="rect">
            <a:avLst/>
          </a:prstGeom>
        </p:spPr>
        <p:txBody>
          <a:bodyPr vert="horz" wrap="square" lIns="0" tIns="16510" rIns="0" bIns="0" rtlCol="0">
            <a:spAutoFit/>
          </a:bodyPr>
          <a:lstStyle/>
          <a:p>
            <a:pPr marL="12700">
              <a:lnSpc>
                <a:spcPct val="100000"/>
              </a:lnSpc>
              <a:spcBef>
                <a:spcPts val="130"/>
              </a:spcBef>
            </a:pPr>
            <a:r>
              <a:rPr kumimoji="0" lang="en-US" sz="3500" b="0" i="0" u="none" strike="noStrike" kern="0" cap="none" spc="0" normalizeH="0" baseline="0" noProof="0">
                <a:ln>
                  <a:noFill/>
                </a:ln>
                <a:solidFill>
                  <a:srgbClr val="FFFFFF"/>
                </a:solidFill>
                <a:effectLst/>
                <a:uLnTx/>
                <a:uFillTx/>
                <a:latin typeface="Garamond"/>
                <a:sym typeface="Quadon"/>
              </a:rPr>
              <a:t>Policy Development &amp; Review Process</a:t>
            </a:r>
            <a:endParaRPr sz="2850"/>
          </a:p>
        </p:txBody>
      </p:sp>
      <p:sp>
        <p:nvSpPr>
          <p:cNvPr id="11" name="object 11"/>
          <p:cNvSpPr txBox="1"/>
          <p:nvPr/>
        </p:nvSpPr>
        <p:spPr>
          <a:xfrm>
            <a:off x="11269776" y="6385648"/>
            <a:ext cx="1682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30" normalizeH="0" baseline="0" noProof="0">
                <a:ln>
                  <a:noFill/>
                </a:ln>
                <a:solidFill>
                  <a:srgbClr val="012D75"/>
                </a:solidFill>
                <a:effectLst/>
                <a:uLnTx/>
                <a:uFillTx/>
                <a:latin typeface="Gill Sans MT"/>
                <a:ea typeface="+mn-ea"/>
                <a:cs typeface="Gill Sans MT"/>
              </a:rPr>
              <a:t>9</a:t>
            </a:r>
            <a:endParaRPr kumimoji="0" sz="1800" b="0" i="0" u="none" strike="noStrike" kern="1200" cap="none" spc="0" normalizeH="0" baseline="0" noProof="0">
              <a:ln>
                <a:noFill/>
              </a:ln>
              <a:solidFill>
                <a:prstClr val="black"/>
              </a:solidFill>
              <a:effectLst/>
              <a:uLnTx/>
              <a:uFillTx/>
              <a:latin typeface="Gill Sans MT"/>
              <a:ea typeface="+mn-ea"/>
              <a:cs typeface="Gill Sans MT"/>
            </a:endParaRPr>
          </a:p>
        </p:txBody>
      </p:sp>
      <p:sp>
        <p:nvSpPr>
          <p:cNvPr id="12" name="object 12"/>
          <p:cNvSpPr txBox="1"/>
          <p:nvPr/>
        </p:nvSpPr>
        <p:spPr>
          <a:xfrm>
            <a:off x="338618" y="3531981"/>
            <a:ext cx="1286510"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drafted  </a:t>
            </a:r>
            <a:r>
              <a:rPr kumimoji="0" sz="1400" b="0" i="0" u="none" strike="noStrike" kern="1200" cap="none" spc="0" normalizeH="0" baseline="0" noProof="0">
                <a:ln>
                  <a:noFill/>
                </a:ln>
                <a:solidFill>
                  <a:srgbClr val="FFFFFF"/>
                </a:solidFill>
                <a:effectLst/>
                <a:uLnTx/>
                <a:uFillTx/>
                <a:latin typeface="Tahoma"/>
                <a:ea typeface="+mn-ea"/>
                <a:cs typeface="Tahoma"/>
              </a:rPr>
              <a:t>by </a:t>
            </a:r>
            <a:r>
              <a:rPr kumimoji="0" sz="1400" b="0" i="0" u="none" strike="noStrike" kern="1200" cap="none" spc="-10" normalizeH="0" baseline="0" noProof="0">
                <a:ln>
                  <a:noFill/>
                </a:ln>
                <a:solidFill>
                  <a:srgbClr val="FFFFFF"/>
                </a:solidFill>
                <a:effectLst/>
                <a:uLnTx/>
                <a:uFillTx/>
                <a:latin typeface="Tahoma"/>
                <a:ea typeface="+mn-ea"/>
                <a:cs typeface="Tahoma"/>
              </a:rPr>
              <a:t>internal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15" normalizeH="0" baseline="0" noProof="0">
                <a:ln>
                  <a:noFill/>
                </a:ln>
                <a:solidFill>
                  <a:srgbClr val="FFFFFF"/>
                </a:solidFill>
                <a:effectLst/>
                <a:uLnTx/>
                <a:uFillTx/>
                <a:latin typeface="Tahoma"/>
                <a:ea typeface="+mn-ea"/>
                <a:cs typeface="Tahoma"/>
              </a:rPr>
              <a:t>external</a:t>
            </a:r>
            <a:r>
              <a:rPr kumimoji="0" sz="1400" b="0" i="0" u="none" strike="noStrike" kern="1200" cap="none" spc="-18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policing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3" name="object 13"/>
          <p:cNvSpPr txBox="1"/>
          <p:nvPr/>
        </p:nvSpPr>
        <p:spPr>
          <a:xfrm>
            <a:off x="2859079" y="3531981"/>
            <a:ext cx="1294765"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posted  online</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for</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20" normalizeH="0" baseline="0" noProof="0">
                <a:ln>
                  <a:noFill/>
                </a:ln>
                <a:solidFill>
                  <a:srgbClr val="FFFFFF"/>
                </a:solidFill>
                <a:effectLst/>
                <a:uLnTx/>
                <a:uFillTx/>
                <a:latin typeface="Tahoma"/>
                <a:ea typeface="+mn-ea"/>
                <a:cs typeface="Tahoma"/>
              </a:rPr>
              <a:t>a</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55" normalizeH="0" baseline="0" noProof="0">
                <a:ln>
                  <a:noFill/>
                </a:ln>
                <a:solidFill>
                  <a:srgbClr val="FFFFFF"/>
                </a:solidFill>
                <a:effectLst/>
                <a:uLnTx/>
                <a:uFillTx/>
                <a:latin typeface="Tahoma"/>
                <a:ea typeface="+mn-ea"/>
                <a:cs typeface="Tahoma"/>
              </a:rPr>
              <a:t>60-  </a:t>
            </a:r>
            <a:r>
              <a:rPr kumimoji="0" sz="1400" b="0" i="0" u="none" strike="noStrike" kern="1200" cap="none" spc="-10" normalizeH="0" baseline="0" noProof="0">
                <a:ln>
                  <a:noFill/>
                </a:ln>
                <a:solidFill>
                  <a:srgbClr val="FFFFFF"/>
                </a:solidFill>
                <a:effectLst/>
                <a:uLnTx/>
                <a:uFillTx/>
                <a:latin typeface="Tahoma"/>
                <a:ea typeface="+mn-ea"/>
                <a:cs typeface="Tahoma"/>
              </a:rPr>
              <a:t>day </a:t>
            </a:r>
            <a:r>
              <a:rPr kumimoji="0" sz="1400" b="0" i="0" u="none" strike="noStrike" kern="1200" cap="none" spc="5" normalizeH="0" baseline="0" noProof="0">
                <a:ln>
                  <a:noFill/>
                </a:ln>
                <a:solidFill>
                  <a:srgbClr val="FFFFFF"/>
                </a:solidFill>
                <a:effectLst/>
                <a:uLnTx/>
                <a:uFillTx/>
                <a:latin typeface="Tahoma"/>
                <a:ea typeface="+mn-ea"/>
                <a:cs typeface="Tahoma"/>
              </a:rPr>
              <a:t>public  </a:t>
            </a:r>
            <a:r>
              <a:rPr kumimoji="0" sz="1400" b="0" i="0" u="none" strike="noStrike" kern="1200" cap="none" spc="0" normalizeH="0" baseline="0" noProof="0">
                <a:ln>
                  <a:noFill/>
                </a:ln>
                <a:solidFill>
                  <a:srgbClr val="FFFFFF"/>
                </a:solidFill>
                <a:effectLst/>
                <a:uLnTx/>
                <a:uFillTx/>
                <a:latin typeface="Tahoma"/>
                <a:ea typeface="+mn-ea"/>
                <a:cs typeface="Tahoma"/>
              </a:rPr>
              <a:t>comment</a:t>
            </a:r>
            <a:r>
              <a:rPr kumimoji="0" sz="1400" b="0" i="0" u="none" strike="noStrike" kern="1200" cap="none" spc="-180"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period</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4" name="object 14"/>
          <p:cNvSpPr txBox="1"/>
          <p:nvPr/>
        </p:nvSpPr>
        <p:spPr>
          <a:xfrm>
            <a:off x="5451525" y="3316081"/>
            <a:ext cx="1209675" cy="131826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20" normalizeH="0" baseline="0" noProof="0">
                <a:ln>
                  <a:noFill/>
                </a:ln>
                <a:solidFill>
                  <a:srgbClr val="FFFFFF"/>
                </a:solidFill>
                <a:effectLst/>
                <a:uLnTx/>
                <a:uFillTx/>
                <a:latin typeface="Tahoma"/>
                <a:ea typeface="+mn-ea"/>
                <a:cs typeface="Tahoma"/>
              </a:rPr>
              <a:t>reviewed </a:t>
            </a:r>
            <a:r>
              <a:rPr kumimoji="0" sz="1400" b="0" i="0" u="none" strike="noStrike" kern="1200" cap="none" spc="0" normalizeH="0" baseline="0" noProof="0">
                <a:ln>
                  <a:noFill/>
                </a:ln>
                <a:solidFill>
                  <a:srgbClr val="FFFFFF"/>
                </a:solidFill>
                <a:effectLst/>
                <a:uLnTx/>
                <a:uFillTx/>
                <a:latin typeface="Tahoma"/>
                <a:ea typeface="+mn-ea"/>
                <a:cs typeface="Tahoma"/>
              </a:rPr>
              <a:t>by</a:t>
            </a:r>
            <a:r>
              <a:rPr kumimoji="0" sz="1400" b="0" i="0" u="none" strike="noStrike" kern="1200" cap="none" spc="-300" normalizeH="0" baseline="0" noProof="0">
                <a:ln>
                  <a:noFill/>
                </a:ln>
                <a:solidFill>
                  <a:srgbClr val="FFFFFF"/>
                </a:solidFill>
                <a:effectLst/>
                <a:uLnTx/>
                <a:uFillTx/>
                <a:latin typeface="Tahoma"/>
                <a:ea typeface="+mn-ea"/>
                <a:cs typeface="Tahoma"/>
              </a:rPr>
              <a:t> </a:t>
            </a:r>
            <a:r>
              <a:rPr kumimoji="0" sz="1400" b="0" i="0" u="none" strike="noStrike" kern="1200" cap="none" spc="35" normalizeH="0" baseline="0" noProof="0">
                <a:ln>
                  <a:noFill/>
                </a:ln>
                <a:solidFill>
                  <a:srgbClr val="FFFFFF"/>
                </a:solidFill>
                <a:effectLst/>
                <a:uLnTx/>
                <a:uFillTx/>
                <a:latin typeface="Tahoma"/>
                <a:ea typeface="+mn-ea"/>
                <a:cs typeface="Tahoma"/>
              </a:rPr>
              <a:t>JH  </a:t>
            </a:r>
            <a:r>
              <a:rPr kumimoji="0" sz="1400" b="0" i="0" u="none" strike="noStrike" kern="1200" cap="none" spc="5" normalizeH="0" baseline="0" noProof="0">
                <a:ln>
                  <a:noFill/>
                </a:ln>
                <a:solidFill>
                  <a:srgbClr val="FFFFFF"/>
                </a:solidFill>
                <a:effectLst/>
                <a:uLnTx/>
                <a:uFillTx/>
                <a:latin typeface="Tahoma"/>
                <a:ea typeface="+mn-ea"/>
                <a:cs typeface="Tahoma"/>
              </a:rPr>
              <a:t>Accountability  </a:t>
            </a:r>
            <a:r>
              <a:rPr kumimoji="0" sz="1400" b="0" i="0" u="none" strike="noStrike" kern="1200" cap="none" spc="-20" normalizeH="0" baseline="0" noProof="0">
                <a:ln>
                  <a:noFill/>
                </a:ln>
                <a:solidFill>
                  <a:srgbClr val="FFFFFF"/>
                </a:solidFill>
                <a:effectLst/>
                <a:uLnTx/>
                <a:uFillTx/>
                <a:latin typeface="Tahoma"/>
                <a:ea typeface="+mn-ea"/>
                <a:cs typeface="Tahoma"/>
              </a:rPr>
              <a:t>Board,  </a:t>
            </a:r>
            <a:r>
              <a:rPr kumimoji="0" sz="1400" b="0" i="0" u="none" strike="noStrike" kern="1200" cap="none" spc="-10" normalizeH="0" baseline="0" noProof="0">
                <a:ln>
                  <a:noFill/>
                </a:ln>
                <a:solidFill>
                  <a:srgbClr val="FFFFFF"/>
                </a:solidFill>
                <a:effectLst/>
                <a:uLnTx/>
                <a:uFillTx/>
                <a:latin typeface="Tahoma"/>
                <a:ea typeface="+mn-ea"/>
                <a:cs typeface="Tahoma"/>
              </a:rPr>
              <a:t>community,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0" normalizeH="0" baseline="0" noProof="0">
                <a:ln>
                  <a:noFill/>
                </a:ln>
                <a:solidFill>
                  <a:srgbClr val="FFFFFF"/>
                </a:solidFill>
                <a:effectLst/>
                <a:uLnTx/>
                <a:uFillTx/>
                <a:latin typeface="Tahoma"/>
                <a:ea typeface="+mn-ea"/>
                <a:cs typeface="Tahoma"/>
              </a:rPr>
              <a:t>outside</a:t>
            </a:r>
            <a:r>
              <a:rPr kumimoji="0" sz="1400" b="0" i="0" u="none" strike="noStrike" kern="1200" cap="none" spc="-204"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5" name="object 15"/>
          <p:cNvSpPr txBox="1"/>
          <p:nvPr/>
        </p:nvSpPr>
        <p:spPr>
          <a:xfrm>
            <a:off x="7854278" y="3531981"/>
            <a:ext cx="1393190" cy="88646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15" normalizeH="0" baseline="0" noProof="0">
                <a:ln>
                  <a:noFill/>
                </a:ln>
                <a:solidFill>
                  <a:srgbClr val="FFFFFF"/>
                </a:solidFill>
                <a:effectLst/>
                <a:uLnTx/>
                <a:uFillTx/>
                <a:latin typeface="Tahoma"/>
                <a:ea typeface="+mn-ea"/>
                <a:cs typeface="Tahoma"/>
              </a:rPr>
              <a:t>Draft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85" normalizeH="0" baseline="0" noProof="0">
                <a:ln>
                  <a:noFill/>
                </a:ln>
                <a:solidFill>
                  <a:srgbClr val="FFFFFF"/>
                </a:solidFill>
                <a:effectLst/>
                <a:uLnTx/>
                <a:uFillTx/>
                <a:latin typeface="Tahoma"/>
                <a:ea typeface="+mn-ea"/>
                <a:cs typeface="Tahoma"/>
              </a:rPr>
              <a:t> </a:t>
            </a:r>
            <a:r>
              <a:rPr kumimoji="0" sz="1400" b="0" i="0" u="none" strike="noStrike" kern="1200" cap="none" spc="-20" normalizeH="0" baseline="0" noProof="0">
                <a:ln>
                  <a:noFill/>
                </a:ln>
                <a:solidFill>
                  <a:srgbClr val="FFFFFF"/>
                </a:solidFill>
                <a:effectLst/>
                <a:uLnTx/>
                <a:uFillTx/>
                <a:latin typeface="Tahoma"/>
                <a:ea typeface="+mn-ea"/>
                <a:cs typeface="Tahoma"/>
              </a:rPr>
              <a:t>are  </a:t>
            </a:r>
            <a:r>
              <a:rPr kumimoji="0" sz="1400" b="0" i="0" u="none" strike="noStrike" kern="1200" cap="none" spc="-10" normalizeH="0" baseline="0" noProof="0">
                <a:ln>
                  <a:noFill/>
                </a:ln>
                <a:solidFill>
                  <a:srgbClr val="FFFFFF"/>
                </a:solidFill>
                <a:effectLst/>
                <a:uLnTx/>
                <a:uFillTx/>
                <a:latin typeface="Tahoma"/>
                <a:ea typeface="+mn-ea"/>
                <a:cs typeface="Tahoma"/>
              </a:rPr>
              <a:t>updated </a:t>
            </a:r>
            <a:r>
              <a:rPr kumimoji="0" sz="1400" b="0" i="0" u="none" strike="noStrike" kern="1200" cap="none" spc="10" normalizeH="0" baseline="0" noProof="0">
                <a:ln>
                  <a:noFill/>
                </a:ln>
                <a:solidFill>
                  <a:srgbClr val="FFFFFF"/>
                </a:solidFill>
                <a:effectLst/>
                <a:uLnTx/>
                <a:uFillTx/>
                <a:latin typeface="Tahoma"/>
                <a:ea typeface="+mn-ea"/>
                <a:cs typeface="Tahoma"/>
              </a:rPr>
              <a:t>to</a:t>
            </a:r>
            <a:r>
              <a:rPr kumimoji="0" sz="1400" b="0" i="0" u="none" strike="noStrike" kern="1200" cap="none" spc="-30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reflect  </a:t>
            </a:r>
            <a:r>
              <a:rPr kumimoji="0" sz="1400" b="0" i="0" u="none" strike="noStrike" kern="1200" cap="none" spc="5" normalizeH="0" baseline="0" noProof="0">
                <a:ln>
                  <a:noFill/>
                </a:ln>
                <a:solidFill>
                  <a:srgbClr val="FFFFFF"/>
                </a:solidFill>
                <a:effectLst/>
                <a:uLnTx/>
                <a:uFillTx/>
                <a:latin typeface="Tahoma"/>
                <a:ea typeface="+mn-ea"/>
                <a:cs typeface="Tahoma"/>
              </a:rPr>
              <a:t>community  </a:t>
            </a:r>
            <a:r>
              <a:rPr kumimoji="0" sz="1400" b="0" i="0" u="none" strike="noStrike" kern="1200" cap="none" spc="-5" normalizeH="0" baseline="0" noProof="0">
                <a:ln>
                  <a:noFill/>
                </a:ln>
                <a:solidFill>
                  <a:srgbClr val="FFFFFF"/>
                </a:solidFill>
                <a:effectLst/>
                <a:uLnTx/>
                <a:uFillTx/>
                <a:latin typeface="Tahoma"/>
                <a:ea typeface="+mn-ea"/>
                <a:cs typeface="Tahoma"/>
              </a:rPr>
              <a:t>feedback</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6" name="object 16"/>
          <p:cNvSpPr txBox="1"/>
          <p:nvPr/>
        </p:nvSpPr>
        <p:spPr>
          <a:xfrm>
            <a:off x="10440546" y="3454400"/>
            <a:ext cx="1325245" cy="1102360"/>
          </a:xfrm>
          <a:prstGeom prst="rect">
            <a:avLst/>
          </a:prstGeom>
        </p:spPr>
        <p:txBody>
          <a:bodyPr vert="horz" wrap="square" lIns="0" tIns="10160" rIns="0" bIns="0" rtlCol="0">
            <a:spAutoFit/>
          </a:bodyPr>
          <a:lstStyle/>
          <a:p>
            <a:pPr marL="12700"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20" normalizeH="0" baseline="0" noProof="0">
                <a:ln>
                  <a:noFill/>
                </a:ln>
                <a:solidFill>
                  <a:srgbClr val="FFFFFF"/>
                </a:solidFill>
                <a:effectLst/>
                <a:uLnTx/>
                <a:uFillTx/>
                <a:latin typeface="Tahoma"/>
                <a:ea typeface="+mn-ea"/>
                <a:cs typeface="Tahoma"/>
              </a:rPr>
              <a:t>Final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90" normalizeH="0" baseline="0" noProof="0">
                <a:ln>
                  <a:noFill/>
                </a:ln>
                <a:solidFill>
                  <a:srgbClr val="FFFFFF"/>
                </a:solidFill>
                <a:effectLst/>
                <a:uLnTx/>
                <a:uFillTx/>
                <a:latin typeface="Tahoma"/>
                <a:ea typeface="+mn-ea"/>
                <a:cs typeface="Tahoma"/>
              </a:rPr>
              <a:t> </a:t>
            </a:r>
            <a:r>
              <a:rPr kumimoji="0" sz="1400" b="0" i="0" u="none" strike="noStrike" kern="1200" cap="none" spc="-10" normalizeH="0" baseline="0" noProof="0">
                <a:ln>
                  <a:noFill/>
                </a:ln>
                <a:solidFill>
                  <a:srgbClr val="FFFFFF"/>
                </a:solidFill>
                <a:effectLst/>
                <a:uLnTx/>
                <a:uFillTx/>
                <a:latin typeface="Tahoma"/>
                <a:ea typeface="+mn-ea"/>
                <a:cs typeface="Tahoma"/>
              </a:rPr>
              <a:t>and  </a:t>
            </a:r>
            <a:r>
              <a:rPr kumimoji="0" sz="1400" b="0" i="0" u="none" strike="noStrike" kern="1200" cap="none" spc="-5" normalizeH="0" baseline="0" noProof="0">
                <a:ln>
                  <a:noFill/>
                </a:ln>
                <a:solidFill>
                  <a:srgbClr val="FFFFFF"/>
                </a:solidFill>
                <a:effectLst/>
                <a:uLnTx/>
                <a:uFillTx/>
                <a:latin typeface="Tahoma"/>
                <a:ea typeface="+mn-ea"/>
                <a:cs typeface="Tahoma"/>
              </a:rPr>
              <a:t>feedback </a:t>
            </a:r>
            <a:r>
              <a:rPr kumimoji="0" sz="1400" b="0" i="0" u="none" strike="noStrike" kern="1200" cap="none" spc="0" normalizeH="0" baseline="0" noProof="0">
                <a:ln>
                  <a:noFill/>
                </a:ln>
                <a:solidFill>
                  <a:srgbClr val="FFFFFF"/>
                </a:solidFill>
                <a:effectLst/>
                <a:uLnTx/>
                <a:uFillTx/>
                <a:latin typeface="Tahoma"/>
                <a:ea typeface="+mn-ea"/>
                <a:cs typeface="Tahoma"/>
              </a:rPr>
              <a:t>report  </a:t>
            </a:r>
            <a:r>
              <a:rPr kumimoji="0" sz="1400" b="0" i="0" u="none" strike="noStrike" kern="1200" cap="none" spc="-5" normalizeH="0" baseline="0" noProof="0">
                <a:ln>
                  <a:noFill/>
                </a:ln>
                <a:solidFill>
                  <a:srgbClr val="FFFFFF"/>
                </a:solidFill>
                <a:effectLst/>
                <a:uLnTx/>
                <a:uFillTx/>
                <a:latin typeface="Tahoma"/>
                <a:ea typeface="+mn-ea"/>
                <a:cs typeface="Tahoma"/>
              </a:rPr>
              <a:t>posted </a:t>
            </a:r>
            <a:r>
              <a:rPr kumimoji="0" sz="1400" b="0" i="0" u="none" strike="noStrike" kern="1200" cap="none" spc="0" normalizeH="0" baseline="0" noProof="0">
                <a:ln>
                  <a:noFill/>
                </a:ln>
                <a:solidFill>
                  <a:srgbClr val="FFFFFF"/>
                </a:solidFill>
                <a:effectLst/>
                <a:uLnTx/>
                <a:uFillTx/>
                <a:latin typeface="Tahoma"/>
                <a:ea typeface="+mn-ea"/>
                <a:cs typeface="Tahoma"/>
              </a:rPr>
              <a:t>on </a:t>
            </a:r>
            <a:r>
              <a:rPr kumimoji="0" sz="1400" b="0" i="0" u="none" strike="noStrike" kern="1200" cap="none" spc="-5" normalizeH="0" baseline="0" noProof="0">
                <a:ln>
                  <a:noFill/>
                </a:ln>
                <a:solidFill>
                  <a:srgbClr val="FFFFFF"/>
                </a:solidFill>
                <a:effectLst/>
                <a:uLnTx/>
                <a:uFillTx/>
                <a:latin typeface="Tahoma"/>
                <a:ea typeface="+mn-ea"/>
                <a:cs typeface="Tahoma"/>
              </a:rPr>
              <a:t>the  </a:t>
            </a:r>
            <a:r>
              <a:rPr kumimoji="0" sz="1400" b="0" i="0" u="none" strike="noStrike" kern="1200" cap="none" spc="10" normalizeH="0" baseline="0" noProof="0">
                <a:ln>
                  <a:noFill/>
                </a:ln>
                <a:solidFill>
                  <a:srgbClr val="FFFFFF"/>
                </a:solidFill>
                <a:effectLst/>
                <a:uLnTx/>
                <a:uFillTx/>
                <a:latin typeface="Tahoma"/>
                <a:ea typeface="+mn-ea"/>
                <a:cs typeface="Tahoma"/>
              </a:rPr>
              <a:t>Public </a:t>
            </a:r>
            <a:r>
              <a:rPr kumimoji="0" sz="1400" b="0" i="0" u="none" strike="noStrike" kern="1200" cap="none" spc="-10" normalizeH="0" baseline="0" noProof="0">
                <a:ln>
                  <a:noFill/>
                </a:ln>
                <a:solidFill>
                  <a:srgbClr val="FFFFFF"/>
                </a:solidFill>
                <a:effectLst/>
                <a:uLnTx/>
                <a:uFillTx/>
                <a:latin typeface="Tahoma"/>
                <a:ea typeface="+mn-ea"/>
                <a:cs typeface="Tahoma"/>
              </a:rPr>
              <a:t>Safety  </a:t>
            </a:r>
            <a:r>
              <a:rPr kumimoji="0" sz="1400" b="0" i="0" u="none" strike="noStrike" kern="1200" cap="none" spc="-20" normalizeH="0" baseline="0" noProof="0">
                <a:ln>
                  <a:noFill/>
                </a:ln>
                <a:solidFill>
                  <a:srgbClr val="FFFFFF"/>
                </a:solidFill>
                <a:effectLst/>
                <a:uLnTx/>
                <a:uFillTx/>
                <a:latin typeface="Tahoma"/>
                <a:ea typeface="+mn-ea"/>
                <a:cs typeface="Tahoma"/>
              </a:rPr>
              <a:t>Website</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8" name="TextBox 17">
            <a:extLst>
              <a:ext uri="{FF2B5EF4-FFF2-40B4-BE49-F238E27FC236}">
                <a16:creationId xmlns:a16="http://schemas.microsoft.com/office/drawing/2014/main" id="{72B7C4A7-E72E-45EA-BB04-F05D03B77B61}"/>
              </a:ext>
            </a:extLst>
          </p:cNvPr>
          <p:cNvSpPr txBox="1"/>
          <p:nvPr/>
        </p:nvSpPr>
        <p:spPr>
          <a:xfrm>
            <a:off x="895350" y="5575567"/>
            <a:ext cx="10614599" cy="430887"/>
          </a:xfrm>
          <a:prstGeom prst="rect">
            <a:avLst/>
          </a:prstGeom>
          <a:noFill/>
        </p:spPr>
        <p:txBody>
          <a:bodyPr wrap="square">
            <a:spAutoFit/>
          </a:bodyPr>
          <a:lstStyle/>
          <a:p>
            <a:r>
              <a:rPr lang="en-US" sz="2200" i="1">
                <a:latin typeface="Garamond" panose="02020404030301010803" pitchFamily="18" charset="0"/>
              </a:rPr>
              <a:t>JHPD is prioritized and conducted community engagement before policy enactment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While some university peers publish finalized policies online, they do not typically post any publicly accessible material regarding their policy development processes.</a:t>
            </a:r>
            <a:r>
              <a:rPr lang="en-US" sz="2300">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Each draft policy was prepared by an all Civilian JHPD Policy Drafting Group and was reviewed prior to being shared with the JH Accountability Board and being posted for public review:</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Vice President for Public Safety, </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21CP Solutions, external Public Safety Consultant and </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Key members of the JHU Leadership Team and comment.</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First drafts were posted to the JH Public Safety website, with a section for draft review and a prominent feedback button to assist with submitting input. </a:t>
            </a:r>
          </a:p>
          <a:p>
            <a:pPr>
              <a:spcBef>
                <a:spcPts val="1500"/>
              </a:spcBef>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a:t>
            </a:r>
            <a:r>
              <a:rPr lang="en-US" sz="3500">
                <a:solidFill>
                  <a:schemeClr val="bg1"/>
                </a:solidFill>
                <a:latin typeface="Garamond"/>
              </a:rPr>
              <a:t>Development &amp; Review</a:t>
            </a:r>
            <a:endParaRPr lang="en-US" sz="3500"/>
          </a:p>
        </p:txBody>
      </p:sp>
    </p:spTree>
    <p:extLst>
      <p:ext uri="{BB962C8B-B14F-4D97-AF65-F5344CB8AC3E}">
        <p14:creationId xmlns:p14="http://schemas.microsoft.com/office/powerpoint/2010/main" val="286368902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All draft policies have been and will continue to be shared with the JH Accountability Board prior to the posting of draft policies for public review and comment.</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Board members have, and will continue to be invited to share feedback on draft policies in writing and during the Board’s public meetings. We’ve used the following questions to help elicit input,</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consistent with the values and needs of the community?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Does this policy help JHPD safely carry out its stated mission?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understandable? Are there any points that need clarification? </a:t>
            </a:r>
          </a:p>
          <a:p>
            <a:pPr marL="244922" marR="0" lvl="0" indent="-244922"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There will also be a page on the JH Public Safety website dedicated to final department policies, in addition to a section for draft review that includes a prominent feedback button to assist with submitting input. All draft policies will be posted on the JH Public Safety website for 60-days to allow for comment.</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a:t>
            </a:r>
            <a:r>
              <a:rPr lang="en-US" sz="3500">
                <a:solidFill>
                  <a:schemeClr val="bg1"/>
                </a:solidFill>
                <a:latin typeface="Garamond"/>
              </a:rPr>
              <a:t>Review</a:t>
            </a:r>
            <a:endParaRPr lang="en-US" sz="3500"/>
          </a:p>
        </p:txBody>
      </p:sp>
    </p:spTree>
    <p:extLst>
      <p:ext uri="{BB962C8B-B14F-4D97-AF65-F5344CB8AC3E}">
        <p14:creationId xmlns:p14="http://schemas.microsoft.com/office/powerpoint/2010/main" val="88440504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lIns="45719" tIns="45720" rIns="45719" bIns="45720" anchor="t">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Feedback and suggestions have been incorporated at every level of review in the policy development process, whenever necessary.</a:t>
            </a:r>
          </a:p>
          <a:p>
            <a:pPr marL="0" indent="0">
              <a:lnSpc>
                <a:spcPct val="120000"/>
              </a:lnSpc>
              <a:buNone/>
            </a:pPr>
            <a:r>
              <a:rPr lang="en-US" sz="2300">
                <a:solidFill>
                  <a:schemeClr val="tx1"/>
                </a:solidFill>
                <a:latin typeface="Garamond"/>
              </a:rPr>
              <a:t>The VP for Public Safety is continuing the review of feedback, and is working with the policy writing team to revise as necessary, and approve policies for implementation and final publication. </a:t>
            </a:r>
            <a:endParaRPr lang="en-US" sz="2300">
              <a:solidFill>
                <a:schemeClr val="tx1"/>
              </a:solidFill>
              <a:latin typeface="Garamond" panose="02020404030301010803" pitchFamily="18" charset="0"/>
            </a:endParaRP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Each finalized and adopted policy, and a feedback report will be posted on the Public Safety website.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feedback report will summarize the community engagement process and list all feedback received, as well as a disposition of actionable feedback. </a:t>
            </a:r>
            <a:endParaRPr lang="en-US"/>
          </a:p>
          <a:p>
            <a:pPr marL="244475" indent="-244475">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All final policies will be posted on the public safety website and shared with the JH Accountability Board once complete.</a:t>
            </a:r>
          </a:p>
          <a:p>
            <a:pPr marL="244475" indent="-244475">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Development</a:t>
            </a:r>
            <a:endParaRPr lang="en-US" sz="3500"/>
          </a:p>
        </p:txBody>
      </p:sp>
    </p:spTree>
    <p:extLst>
      <p:ext uri="{BB962C8B-B14F-4D97-AF65-F5344CB8AC3E}">
        <p14:creationId xmlns:p14="http://schemas.microsoft.com/office/powerpoint/2010/main" val="141184521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p:nvPr>
        </p:nvSpPr>
        <p:spPr>
          <a:xfrm>
            <a:off x="1031504" y="1670800"/>
            <a:ext cx="6609835" cy="2432278"/>
          </a:xfrm>
        </p:spPr>
        <p:txBody>
          <a:bodyPr>
            <a:normAutofit/>
          </a:bodyPr>
          <a:lstStyle/>
          <a:p>
            <a:r>
              <a:rPr lang="en-US" sz="4800">
                <a:latin typeface="Garamond" panose="02020404030301010803" pitchFamily="18" charset="0"/>
              </a:rPr>
              <a:t>Lunch/Bylaws Review</a:t>
            </a:r>
          </a:p>
        </p:txBody>
      </p:sp>
    </p:spTree>
    <p:extLst>
      <p:ext uri="{BB962C8B-B14F-4D97-AF65-F5344CB8AC3E}">
        <p14:creationId xmlns:p14="http://schemas.microsoft.com/office/powerpoint/2010/main" val="20497425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Next Steps"/>
          <p:cNvSpPr txBox="1">
            <a:spLocks noGrp="1"/>
          </p:cNvSpPr>
          <p:nvPr>
            <p:ph type="title"/>
          </p:nvPr>
        </p:nvSpPr>
        <p:spPr>
          <a:xfrm>
            <a:off x="1001684" y="2969820"/>
            <a:ext cx="8662628" cy="3072382"/>
          </a:xfrm>
          <a:prstGeom prst="rect">
            <a:avLst/>
          </a:prstGeom>
        </p:spPr>
        <p:txBody>
          <a:bodyPr>
            <a:normAutofit/>
          </a:bodyPr>
          <a:lstStyle/>
          <a:p>
            <a:r>
              <a:rPr lang="en-US" sz="3900">
                <a:latin typeface="Garamond" panose="02020404030301010803" pitchFamily="18" charset="0"/>
              </a:rPr>
              <a:t>Edward “Ed” </a:t>
            </a:r>
            <a:r>
              <a:rPr lang="en-US" sz="3900" err="1">
                <a:latin typeface="Garamond" panose="02020404030301010803" pitchFamily="18" charset="0"/>
              </a:rPr>
              <a:t>Kangethe</a:t>
            </a:r>
            <a:r>
              <a:rPr lang="en-US" sz="3900">
                <a:latin typeface="Garamond" panose="02020404030301010803" pitchFamily="18" charset="0"/>
              </a:rPr>
              <a:t> – Chair</a:t>
            </a:r>
            <a:br>
              <a:rPr lang="en-US" sz="3900">
                <a:latin typeface="Garamond" panose="02020404030301010803" pitchFamily="18" charset="0"/>
              </a:rPr>
            </a:br>
            <a:r>
              <a:rPr lang="en-US" sz="3900">
                <a:latin typeface="Garamond" panose="02020404030301010803" pitchFamily="18" charset="0"/>
              </a:rPr>
              <a:t>Calvin L. Smith Jr. – Deputy Chief of Staff for Public Safety</a:t>
            </a:r>
            <a:endParaRPr sz="3900">
              <a:latin typeface="Garamond" panose="02020404030301010803" pitchFamily="18" charset="0"/>
            </a:endParaRPr>
          </a:p>
        </p:txBody>
      </p:sp>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6615289"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lang="en-US" sz="4800" b="0">
                <a:solidFill>
                  <a:schemeClr val="bg1"/>
                </a:solidFill>
                <a:latin typeface="Garamond"/>
              </a:rPr>
              <a:t>Welcome/Introductions</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Tree>
    <p:extLst>
      <p:ext uri="{BB962C8B-B14F-4D97-AF65-F5344CB8AC3E}">
        <p14:creationId xmlns:p14="http://schemas.microsoft.com/office/powerpoint/2010/main" val="237224750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Bylaws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76E6C9D9-A384-4986-A2B8-4E1489331042}"/>
              </a:ext>
            </a:extLst>
          </p:cNvPr>
          <p:cNvSpPr txBox="1">
            <a:spLocks/>
          </p:cNvSpPr>
          <p:nvPr/>
        </p:nvSpPr>
        <p:spPr>
          <a:xfrm>
            <a:off x="1001684" y="2565374"/>
            <a:ext cx="7532715" cy="863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Calvin L. Smith, Jr.</a:t>
            </a:r>
          </a:p>
        </p:txBody>
      </p:sp>
    </p:spTree>
    <p:extLst>
      <p:ext uri="{BB962C8B-B14F-4D97-AF65-F5344CB8AC3E}">
        <p14:creationId xmlns:p14="http://schemas.microsoft.com/office/powerpoint/2010/main" val="65352013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Calvin L. Smith, Jr.</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05967" y="316578"/>
            <a:ext cx="1579305" cy="2010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0177"/>
            <a:ext cx="11750722" cy="5103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Calvin L. Smith, Jr., currently serves as the deputy chief of staff for Johns Hopkins Public Safety. He manages cross-functional initiatives and advances JHPS's strategic direction, specifically supporting all Johns Hopkins University functions related to Public Safety. Additionally, he is responsible for directly supporting the Johns Hopkins Accountability Board. </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Most recently, Calvin led the Leadership Engagement &amp; Experiential Development (LEED) team. He oversaw the LEED office's day-to-day operations, including Leadership Development, Fraternity and Sorority Life, Student Organizations, Student Government Association, Student Lecture Series, Programming Boards, Large-Scale University Programming/Traditions, Protests, and Demonstrations, and the </a:t>
            </a:r>
            <a:r>
              <a:rPr lang="en-US" sz="1400" b="0">
                <a:solidFill>
                  <a:schemeClr val="bg1"/>
                </a:solidFill>
                <a:latin typeface="Garamond" panose="02020404030301010803" pitchFamily="18" charset="0"/>
                <a:ea typeface="Times New Roman" panose="02020603050405020304" pitchFamily="18" charset="0"/>
              </a:rPr>
              <a:t>selection, implementation, and expansion of the student engagement platform </a:t>
            </a:r>
            <a:r>
              <a:rPr lang="en-US" sz="1400" b="0">
                <a:solidFill>
                  <a:schemeClr val="bg1"/>
                </a:solidFill>
                <a:effectLst/>
                <a:latin typeface="Garamond" panose="02020404030301010803" pitchFamily="18" charset="0"/>
                <a:ea typeface="Times New Roman" panose="02020603050405020304" pitchFamily="18" charset="0"/>
              </a:rPr>
              <a:t>Hopkins Groups. Calvin worked to ensure students had meaningful opportunities to engage, lead, and develop with the campus and greater Baltimore community through their student organizational experience. </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Previously, Calvin was the director of Fraternity and Sorority Life at Johns Hopkins University, an established fraternity and sorority community dating back to 1877.  The community currently has over 27 chapters comprised of approximately 1500 students, which makes up 30% of the undergraduate population at JHU. Additionally, he was coordinator of Fraternity and Sorority Life at Towson University.  While at Towson, Calvin advised over 34 chapters comprised of approximately 2600 students. He primarily focuses on the overall development and growth of nationally recognized fraternities and sororities on campus. He began his career in pharmaceutical and corporate sales, marketing, and management for six years before transitioning into higher education in the fall of 2011.</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Calvin L. Smith, Jr., a Norfolk, Virginia native, holds a B.S. from the Alfred Lerner College of Business and Economics at the University of Delaware and an MBA from the Earl G. Graves School of Business and Management at Morgan State University. </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2557537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Mission/Charge </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 and Board Composition</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Terms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Eligibility Requirements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Appointment Process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Committee Structure 	 </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Board Secretary</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Officers </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267296537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 Expectations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National Association for Civilian Oversight of Law Enforcement (NACOLE) Code of Ethics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Meeting Requirements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Meeting Frequency and Meeting Agendas</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Quarterly Meetings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Motions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Debate</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Voting</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Decorum</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Standing Committees	</a:t>
            </a:r>
          </a:p>
          <a:p>
            <a:pPr lvl="1">
              <a:buClr>
                <a:srgbClr val="6AACE4"/>
              </a:buClr>
              <a:buFont typeface="Wingdings" panose="05000000000000000000" pitchFamily="2" charset="2"/>
              <a:buChar char="Ø"/>
            </a:pPr>
            <a:r>
              <a:rPr lang="en-US" sz="2700">
                <a:solidFill>
                  <a:schemeClr val="tx1"/>
                </a:solidFill>
                <a:latin typeface="Garamond" panose="02020404030301010803" pitchFamily="18" charset="0"/>
                <a:ea typeface="+mn-ea"/>
                <a:cs typeface="+mn-cs"/>
              </a:rPr>
              <a:t>Maryland Open Meetings Act Compliance and Public Access</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207572910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Removal and Discipline</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Procedural Requirements: Quorum and Voting</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Quorum</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Recusal</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Training Commitments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Duties of the Accountability Board</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Board Meeting Recordings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Amendments: Board Decision(s)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Policy Review</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Annual Meeting with the Johns Hopkins University President 	</a:t>
            </a:r>
          </a:p>
          <a:p>
            <a:pPr>
              <a:buClr>
                <a:srgbClr val="6AACE4"/>
              </a:buClr>
              <a:buFont typeface="Wingdings" panose="05000000000000000000" pitchFamily="2" charset="2"/>
              <a:buChar char="Ø"/>
            </a:pPr>
            <a:r>
              <a:rPr lang="en-US" sz="2700">
                <a:solidFill>
                  <a:schemeClr val="tx1"/>
                </a:solidFill>
                <a:latin typeface="Garamond" panose="02020404030301010803" pitchFamily="18" charset="0"/>
                <a:ea typeface="+mn-ea"/>
                <a:cs typeface="+mn-cs"/>
              </a:rPr>
              <a:t> Disclosures</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93370700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p:nvPr>
        </p:nvSpPr>
        <p:spPr>
          <a:xfrm>
            <a:off x="897036" y="1688730"/>
            <a:ext cx="6609835" cy="2432278"/>
          </a:xfrm>
        </p:spPr>
        <p:txBody>
          <a:bodyPr>
            <a:normAutofit/>
          </a:bodyPr>
          <a:lstStyle/>
          <a:p>
            <a:r>
              <a:rPr lang="en-US" sz="4800">
                <a:latin typeface="Garamond" panose="02020404030301010803" pitchFamily="18" charset="0"/>
              </a:rPr>
              <a:t>5-Minute Break</a:t>
            </a:r>
          </a:p>
        </p:txBody>
      </p:sp>
    </p:spTree>
    <p:extLst>
      <p:ext uri="{BB962C8B-B14F-4D97-AF65-F5344CB8AC3E}">
        <p14:creationId xmlns:p14="http://schemas.microsoft.com/office/powerpoint/2010/main" val="199942504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ED343-8D81-44A0-9CA3-1F5BB4C5874E}"/>
              </a:ext>
            </a:extLst>
          </p:cNvPr>
          <p:cNvSpPr>
            <a:spLocks noGrp="1"/>
          </p:cNvSpPr>
          <p:nvPr>
            <p:ph type="title"/>
          </p:nvPr>
        </p:nvSpPr>
        <p:spPr>
          <a:xfrm>
            <a:off x="287111" y="559221"/>
            <a:ext cx="8229600" cy="563563"/>
          </a:xfrm>
        </p:spPr>
        <p:txBody>
          <a:bodyPr>
            <a:noAutofit/>
          </a:bodyPr>
          <a:lstStyle/>
          <a:p>
            <a:r>
              <a:rPr lang="en-US" sz="3500">
                <a:latin typeface="Garamond" panose="02020404030301010803" pitchFamily="18" charset="0"/>
              </a:rPr>
              <a:t>Questions/Next Steps</a:t>
            </a:r>
          </a:p>
        </p:txBody>
      </p:sp>
      <p:sp>
        <p:nvSpPr>
          <p:cNvPr id="4" name="TextBox 3">
            <a:extLst>
              <a:ext uri="{FF2B5EF4-FFF2-40B4-BE49-F238E27FC236}">
                <a16:creationId xmlns:a16="http://schemas.microsoft.com/office/drawing/2014/main" id="{8F1914D8-22A5-4C26-8A77-BB26B10A2423}"/>
              </a:ext>
            </a:extLst>
          </p:cNvPr>
          <p:cNvSpPr txBox="1"/>
          <p:nvPr/>
        </p:nvSpPr>
        <p:spPr>
          <a:xfrm>
            <a:off x="1" y="1883149"/>
            <a:ext cx="10289800" cy="45627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Next Meeting | July 17th</a:t>
            </a:r>
            <a:endParaRPr lang="en-US"/>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Community Engagement Event (East Baltimore) July 20th</a:t>
            </a:r>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Board Social Event</a:t>
            </a:r>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Fall 2024</a:t>
            </a:r>
            <a:endParaRPr lang="en-US" sz="2800" b="0">
              <a:solidFill>
                <a:schemeClr val="tx1"/>
              </a:solidFill>
              <a:latin typeface="Garamond" panose="02020404030301010803" pitchFamily="18" charset="0"/>
            </a:endParaRPr>
          </a:p>
          <a:p>
            <a:pPr marL="1371600" marR="0" lvl="2" indent="-457200">
              <a:spcBef>
                <a:spcPts val="0"/>
              </a:spcBef>
              <a:spcAft>
                <a:spcPts val="0"/>
              </a:spcAft>
              <a:buFont typeface="Wingdings" panose="02070309020205020404" pitchFamily="49" charset="0"/>
              <a:buChar char="Ø"/>
            </a:pPr>
            <a:r>
              <a:rPr lang="en-US" sz="2800" b="0">
                <a:solidFill>
                  <a:schemeClr val="tx1"/>
                </a:solidFill>
                <a:latin typeface="Garamond" panose="02020404030301010803" pitchFamily="18" charset="0"/>
                <a:sym typeface="Gentona Book"/>
              </a:rPr>
              <a:t>August – Meeting with President Daniels</a:t>
            </a:r>
          </a:p>
          <a:p>
            <a:pPr marL="1371600" marR="0" lvl="2" indent="-457200">
              <a:spcBef>
                <a:spcPts val="0"/>
              </a:spcBef>
              <a:spcAft>
                <a:spcPts val="0"/>
              </a:spcAft>
              <a:buFont typeface="Wingdings" panose="02070309020205020404" pitchFamily="49" charset="0"/>
              <a:buChar char="Ø"/>
            </a:pPr>
            <a:r>
              <a:rPr lang="en-US" sz="2800" b="0">
                <a:solidFill>
                  <a:schemeClr val="tx1"/>
                </a:solidFill>
                <a:latin typeface="Garamond" panose="02020404030301010803" pitchFamily="18" charset="0"/>
                <a:sym typeface="Gentona Book"/>
              </a:rPr>
              <a:t>September – Community Relations/Outreach (Peabody, Homewood)</a:t>
            </a:r>
          </a:p>
          <a:p>
            <a:pPr marL="1371600" marR="0" lvl="2" indent="-457200">
              <a:spcBef>
                <a:spcPts val="0"/>
              </a:spcBef>
              <a:spcAft>
                <a:spcPts val="0"/>
              </a:spcAft>
              <a:buFont typeface="Wingdings" panose="02070309020205020404" pitchFamily="49" charset="0"/>
              <a:buChar char="Ø"/>
            </a:pPr>
            <a:r>
              <a:rPr lang="en-US" sz="2800" b="0">
                <a:solidFill>
                  <a:schemeClr val="tx1"/>
                </a:solidFill>
                <a:latin typeface="Garamond" panose="02020404030301010803" pitchFamily="18" charset="0"/>
                <a:sym typeface="Gentona Book"/>
              </a:rPr>
              <a:t>October – Annual Meeting</a:t>
            </a:r>
            <a:endParaRPr lang="en-US" sz="2800" b="0">
              <a:solidFill>
                <a:schemeClr val="tx1"/>
              </a:solidFill>
              <a:latin typeface="Garamond" panose="02020404030301010803" pitchFamily="18" charset="0"/>
            </a:endParaRPr>
          </a:p>
          <a:p>
            <a:pPr marR="0" algn="l" defTabSz="584200" rtl="0" fontAlgn="auto" latinLnBrk="0" hangingPunct="0">
              <a:lnSpc>
                <a:spcPct val="100000"/>
              </a:lnSpc>
              <a:spcBef>
                <a:spcPts val="3200"/>
              </a:spcBef>
              <a:spcAft>
                <a:spcPts val="0"/>
              </a:spcAft>
              <a:buClrTx/>
              <a:buSzTx/>
              <a:tabLst/>
            </a:pPr>
            <a:endParaRPr kumimoji="0" lang="en-US" sz="3200" b="0"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52184185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67CD6-7230-4AB8-BB60-0B58570CF570}"/>
              </a:ext>
            </a:extLst>
          </p:cNvPr>
          <p:cNvSpPr>
            <a:spLocks noGrp="1"/>
          </p:cNvSpPr>
          <p:nvPr>
            <p:ph type="title"/>
          </p:nvPr>
        </p:nvSpPr>
        <p:spPr>
          <a:xfrm>
            <a:off x="440874" y="1537802"/>
            <a:ext cx="3853544" cy="2432278"/>
          </a:xfrm>
        </p:spPr>
        <p:txBody>
          <a:bodyPr>
            <a:noAutofit/>
          </a:bodyPr>
          <a:lstStyle/>
          <a:p>
            <a:pPr algn="ctr"/>
            <a:r>
              <a:rPr lang="en-US" sz="4400">
                <a:latin typeface="Garamond" panose="02020404030301010803" pitchFamily="18" charset="0"/>
              </a:rPr>
              <a:t>Thank You!</a:t>
            </a:r>
          </a:p>
        </p:txBody>
      </p:sp>
      <p:sp>
        <p:nvSpPr>
          <p:cNvPr id="2" name="Text Placeholder 1">
            <a:extLst>
              <a:ext uri="{FF2B5EF4-FFF2-40B4-BE49-F238E27FC236}">
                <a16:creationId xmlns:a16="http://schemas.microsoft.com/office/drawing/2014/main" id="{FC77BE4A-7C11-4C29-B533-D2B5FFE26797}"/>
              </a:ext>
            </a:extLst>
          </p:cNvPr>
          <p:cNvSpPr>
            <a:spLocks noGrp="1"/>
          </p:cNvSpPr>
          <p:nvPr>
            <p:ph type="body" sz="quarter" idx="1"/>
          </p:nvPr>
        </p:nvSpPr>
        <p:spPr>
          <a:xfrm>
            <a:off x="125506" y="2390954"/>
            <a:ext cx="4518212" cy="1461565"/>
          </a:xfrm>
        </p:spPr>
        <p:txBody>
          <a:bodyPr>
            <a:noAutofit/>
          </a:bodyPr>
          <a:lstStyle/>
          <a:p>
            <a:pPr algn="ctr"/>
            <a:r>
              <a:rPr lang="en-US" sz="2800">
                <a:solidFill>
                  <a:schemeClr val="bg1"/>
                </a:solidFill>
                <a:latin typeface="Garamond" panose="02020404030301010803" pitchFamily="18" charset="0"/>
              </a:rPr>
              <a:t>If you have any questions, comments, or concerns, please get in touch with Calvin L. Smith Jr.(</a:t>
            </a:r>
            <a:r>
              <a:rPr lang="en-US" sz="2800">
                <a:solidFill>
                  <a:schemeClr val="bg1"/>
                </a:solidFill>
                <a:latin typeface="Garamond" panose="02020404030301010803" pitchFamily="18" charset="0"/>
                <a:hlinkClick r:id="rId2">
                  <a:extLst>
                    <a:ext uri="{A12FA001-AC4F-418D-AE19-62706E023703}">
                      <ahyp:hlinkClr xmlns:ahyp="http://schemas.microsoft.com/office/drawing/2018/hyperlinkcolor" val="tx"/>
                    </a:ext>
                  </a:extLst>
                </a:hlinkClick>
              </a:rPr>
              <a:t>clsmith@jhu.edu</a:t>
            </a:r>
            <a:r>
              <a:rPr lang="en-US" sz="2800">
                <a:solidFill>
                  <a:schemeClr val="bg1"/>
                </a:solidFill>
                <a:latin typeface="Garamond" panose="02020404030301010803" pitchFamily="18" charset="0"/>
              </a:rPr>
              <a:t>) or Amy Taylor (</a:t>
            </a:r>
            <a:r>
              <a:rPr lang="en-US" sz="2800">
                <a:solidFill>
                  <a:schemeClr val="bg1"/>
                </a:solidFill>
                <a:latin typeface="Garamond" panose="02020404030301010803" pitchFamily="18" charset="0"/>
                <a:hlinkClick r:id="rId3">
                  <a:extLst>
                    <a:ext uri="{A12FA001-AC4F-418D-AE19-62706E023703}">
                      <ahyp:hlinkClr xmlns:ahyp="http://schemas.microsoft.com/office/drawing/2018/hyperlinkcolor" val="tx"/>
                    </a:ext>
                  </a:extLst>
                </a:hlinkClick>
              </a:rPr>
              <a:t>atayl151@jhu.edu</a:t>
            </a:r>
            <a:r>
              <a:rPr lang="en-US" sz="2800">
                <a:solidFill>
                  <a:schemeClr val="bg1"/>
                </a:solidFill>
                <a:latin typeface="Garamond" panose="02020404030301010803" pitchFamily="18" charset="0"/>
              </a:rPr>
              <a:t>).</a:t>
            </a:r>
          </a:p>
          <a:p>
            <a:pPr algn="ctr"/>
            <a:r>
              <a:rPr lang="en-US" sz="3200">
                <a:solidFill>
                  <a:schemeClr val="bg1"/>
                </a:solidFill>
                <a:latin typeface="Garamond" panose="02020404030301010803" pitchFamily="18" charset="0"/>
              </a:rPr>
              <a:t>We look forward to working with you! </a:t>
            </a:r>
          </a:p>
        </p:txBody>
      </p:sp>
    </p:spTree>
    <p:extLst>
      <p:ext uri="{BB962C8B-B14F-4D97-AF65-F5344CB8AC3E}">
        <p14:creationId xmlns:p14="http://schemas.microsoft.com/office/powerpoint/2010/main" val="5795897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16C5-12B2-4BBA-8BA7-41C428919F83}"/>
              </a:ext>
            </a:extLst>
          </p:cNvPr>
          <p:cNvSpPr>
            <a:spLocks noGrp="1"/>
          </p:cNvSpPr>
          <p:nvPr>
            <p:ph type="title"/>
          </p:nvPr>
        </p:nvSpPr>
        <p:spPr>
          <a:xfrm>
            <a:off x="950885" y="861255"/>
            <a:ext cx="6609835" cy="2432278"/>
          </a:xfrm>
        </p:spPr>
        <p:txBody>
          <a:bodyPr>
            <a:normAutofit/>
          </a:bodyPr>
          <a:lstStyle/>
          <a:p>
            <a:r>
              <a:rPr lang="en-US" sz="4800">
                <a:latin typeface="Garamond" panose="02020404030301010803" pitchFamily="18" charset="0"/>
              </a:rPr>
              <a:t>Community Safety and Strengthening Act</a:t>
            </a:r>
          </a:p>
        </p:txBody>
      </p:sp>
      <p:sp>
        <p:nvSpPr>
          <p:cNvPr id="4" name="Title 1">
            <a:extLst>
              <a:ext uri="{FF2B5EF4-FFF2-40B4-BE49-F238E27FC236}">
                <a16:creationId xmlns:a16="http://schemas.microsoft.com/office/drawing/2014/main" id="{20ECB5D2-A8BD-8F82-5B63-E2AA3EE23F56}"/>
              </a:ext>
            </a:extLst>
          </p:cNvPr>
          <p:cNvSpPr txBox="1">
            <a:spLocks/>
          </p:cNvSpPr>
          <p:nvPr/>
        </p:nvSpPr>
        <p:spPr>
          <a:xfrm>
            <a:off x="952640" y="2565061"/>
            <a:ext cx="7532715" cy="8636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Ganesha Martin</a:t>
            </a:r>
          </a:p>
        </p:txBody>
      </p:sp>
    </p:spTree>
    <p:extLst>
      <p:ext uri="{BB962C8B-B14F-4D97-AF65-F5344CB8AC3E}">
        <p14:creationId xmlns:p14="http://schemas.microsoft.com/office/powerpoint/2010/main" val="42020742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Ganesha Martin</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9218" y="138872"/>
            <a:ext cx="1892804" cy="236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0177"/>
            <a:ext cx="11750722" cy="52469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lgn="just">
              <a:lnSpc>
                <a:spcPct val="107000"/>
              </a:lnSpc>
              <a:spcBef>
                <a:spcPts val="0"/>
              </a:spcBef>
              <a:spcAft>
                <a:spcPts val="80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Ganesha Martin, Esq. is a police reform expert that recently joined Mark43, the leading cloud-native public safety software company, as Vice President of Public Policy and Community Affairs. In her role, Martin focuses on Mark43’s ongoing commitment to innovation in technology designed to empower police to better serve their communities through accountability, transparency and trust-building. Prior to this role, she served in several positions in Baltimore City government. Most recently she was the Director of the Mayor’s Office of Criminal Justice (MOCJ).  She has overseen collaborative criminal justice efforts that included the Baltimore Police Department, Baltimore State’s Attorney’s Office, Governor’s Office of Crime Control and Prevention, Department of Justice Civil Rights Division, U.S. Attorney’s Office, the judiciary and several community groups.  </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In her current consulting practice, Martin focuses on uniting communities of color and the police who swear to serve and protect them. Her unique ability to connect with both the community and police before guiding them towards common ground is the hallmark to her success. In addition to Baltimore, she has consulted on consent decree compliance and police reform matters for police departments across the country. An expert on public safety, best practices for building relationships between community and police, she regularly advises nonprofit organizations, real estate developers, tech startups, private corporations, community groups and local governments.</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A highly sought-after expert on police reform, Martin regularly speaks on DOJ Consent Decrees, police reform and accountability, and public safety. She’s a member of the Council on Criminal Justice, an invite-only, nonpartisan organization and think tank for leaders in the criminal justice field. She was recently elected to the Board of Directors for the National Criminal Justice Association. In 2019 she was one of 40 community policing experts invited to Nairobi, Kenya to share community policing strategies during the Convening on Civilian Police Reform by Open Societies Foundation. She was also awarded their Securing Open Societies Fellowship in 2019. Martin’s expert commentary has been featured in The New York Times, The Baltimore Sun, USA Today and the Washington Post among others.</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4179985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8349A89A-A627-4CDC-88CC-C796D2593A5D}"/>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204A2942-AF06-4512-9E6B-7AEE6DD1F1F1}"/>
              </a:ext>
            </a:extLst>
          </p:cNvPr>
          <p:cNvSpPr>
            <a:spLocks noGrp="1"/>
          </p:cNvSpPr>
          <p:nvPr>
            <p:ph type="body" idx="1"/>
          </p:nvPr>
        </p:nvSpPr>
        <p:spPr>
          <a:xfrm>
            <a:off x="386862" y="1825625"/>
            <a:ext cx="10966938" cy="4351338"/>
          </a:xfrm>
        </p:spPr>
        <p:txBody>
          <a:bodyPr>
            <a:normAutofit/>
          </a:bodyPr>
          <a:lstStyle/>
          <a:p>
            <a:pPr marL="0" indent="0">
              <a:buNone/>
            </a:pPr>
            <a:r>
              <a:rPr lang="en-US" b="1">
                <a:solidFill>
                  <a:schemeClr val="tx1"/>
                </a:solidFill>
                <a:latin typeface="Garamond" panose="02020404030301010803" pitchFamily="18" charset="0"/>
                <a:cs typeface="+mn-cs"/>
                <a:sym typeface="Quadon"/>
              </a:rPr>
              <a:t>Overview</a:t>
            </a:r>
          </a:p>
          <a:p>
            <a:pPr>
              <a:buClr>
                <a:srgbClr val="6AACE4"/>
              </a:buClr>
              <a:buFont typeface="Wingdings" panose="05000000000000000000" pitchFamily="2" charset="2"/>
              <a:buChar char="Ø"/>
            </a:pPr>
            <a:r>
              <a:rPr lang="en-US">
                <a:latin typeface="Garamond" panose="02020404030301010803" pitchFamily="18" charset="0"/>
              </a:rPr>
              <a:t> </a:t>
            </a:r>
            <a:r>
              <a:rPr lang="en-US" sz="2600">
                <a:solidFill>
                  <a:schemeClr val="tx1"/>
                </a:solidFill>
                <a:latin typeface="Garamond" panose="02020404030301010803" pitchFamily="18" charset="0"/>
              </a:rPr>
              <a:t>Chapter 25 of 2019 (Senate Bill 793) </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Took effect July 1, 2019 </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Two main components: </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Community investments to help address root causes of crime; and </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Authorization for the Johns Hopkins Police Department</a:t>
            </a:r>
          </a:p>
        </p:txBody>
      </p:sp>
    </p:spTree>
    <p:extLst>
      <p:ext uri="{BB962C8B-B14F-4D97-AF65-F5344CB8AC3E}">
        <p14:creationId xmlns:p14="http://schemas.microsoft.com/office/powerpoint/2010/main" val="548556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C661F2-7561-4A6C-B341-574E8F21FC8D}"/>
              </a:ext>
            </a:extLst>
          </p:cNvPr>
          <p:cNvSpPr>
            <a:spLocks noGrp="1"/>
          </p:cNvSpPr>
          <p:nvPr>
            <p:ph type="body" idx="1"/>
          </p:nvPr>
        </p:nvSpPr>
        <p:spPr>
          <a:xfrm>
            <a:off x="386862" y="1825625"/>
            <a:ext cx="10966938" cy="4351338"/>
          </a:xfrm>
        </p:spPr>
        <p:txBody>
          <a:bodyPr>
            <a:normAutofit fontScale="85000" lnSpcReduction="10000"/>
          </a:bodyPr>
          <a:lstStyle/>
          <a:p>
            <a:pPr marL="0" indent="0">
              <a:buNone/>
            </a:pPr>
            <a:r>
              <a:rPr lang="en-US" sz="3500" b="1">
                <a:solidFill>
                  <a:schemeClr val="tx1"/>
                </a:solidFill>
                <a:latin typeface="Garamond" panose="02020404030301010803" pitchFamily="18" charset="0"/>
                <a:cs typeface="+mn-cs"/>
                <a:sym typeface="Quadon"/>
              </a:rPr>
              <a:t>JHPD Operations</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Police Department established based on MOU between JHU and the                  Baltimore Police Department with community input</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Department may operate on East Baltimore, Homewood, and Peabody campuses</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May operate in areas adjacent to campus ONLY IF:</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Receive a majority of support from relevant community; and</a:t>
            </a:r>
          </a:p>
          <a:p>
            <a:pPr lvl="1">
              <a:buClr>
                <a:srgbClr val="6AACE4"/>
              </a:buClr>
              <a:buFont typeface="Wingdings" panose="05000000000000000000" pitchFamily="2" charset="2"/>
              <a:buChar char="Ø"/>
            </a:pPr>
            <a:r>
              <a:rPr lang="en-US">
                <a:solidFill>
                  <a:schemeClr val="tx1"/>
                </a:solidFill>
                <a:latin typeface="Garamond" panose="02020404030301010803" pitchFamily="18" charset="0"/>
              </a:rPr>
              <a:t> Baltimore City Council approves a resolution affirming JHU has received the required support of the community</a:t>
            </a:r>
          </a:p>
          <a:p>
            <a:pPr lvl="1">
              <a:buClr>
                <a:srgbClr val="6AACE4"/>
              </a:buClr>
              <a:buFont typeface="Wingdings" panose="05000000000000000000" pitchFamily="2" charset="2"/>
              <a:buChar char="Ø"/>
            </a:pPr>
            <a:r>
              <a:rPr lang="en-US">
                <a:solidFill>
                  <a:schemeClr val="tx1"/>
                </a:solidFill>
                <a:latin typeface="Garamond" panose="02020404030301010803" pitchFamily="18" charset="0"/>
              </a:rPr>
              <a:t> Subject to standards to ensure constitutional and community-oriented policing</a:t>
            </a:r>
          </a:p>
        </p:txBody>
      </p:sp>
      <p:sp>
        <p:nvSpPr>
          <p:cNvPr id="550" name="Next Steps"/>
          <p:cNvSpPr txBox="1">
            <a:spLocks noGrp="1"/>
          </p:cNvSpPr>
          <p:nvPr>
            <p:ph type="title"/>
          </p:nvPr>
        </p:nvSpPr>
        <p:spPr>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Tree>
    <p:extLst>
      <p:ext uri="{BB962C8B-B14F-4D97-AF65-F5344CB8AC3E}">
        <p14:creationId xmlns:p14="http://schemas.microsoft.com/office/powerpoint/2010/main" val="407846178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F2C71"/>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Quadon"/>
        <a:ea typeface="Quadon"/>
        <a:cs typeface="Quadon"/>
      </a:majorFont>
      <a:minorFont>
        <a:latin typeface="Quadon"/>
        <a:ea typeface="Quadon"/>
        <a:cs typeface="Quado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Quadon"/>
        <a:ea typeface="Quadon"/>
        <a:cs typeface="Quadon"/>
      </a:majorFont>
      <a:minorFont>
        <a:latin typeface="Quadon"/>
        <a:ea typeface="Quadon"/>
        <a:cs typeface="Quado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7239c2-dd11-4391-9fd5-b2995174932b" xsi:nil="true"/>
    <lcf76f155ced4ddcb4097134ff3c332f xmlns="fda44c3a-fc58-4258-8b12-39a2b8a3c838">
      <Terms xmlns="http://schemas.microsoft.com/office/infopath/2007/PartnerControls"/>
    </lcf76f155ced4ddcb4097134ff3c332f>
    <SharedWithUsers xmlns="357239c2-dd11-4391-9fd5-b2995174932b">
      <UserInfo>
        <DisplayName>LaTicia Y. Douglas</DisplayName>
        <AccountId>20</AccountId>
        <AccountType/>
      </UserInfo>
      <UserInfo>
        <DisplayName>Annie Khoa</DisplayName>
        <AccountId>42</AccountId>
        <AccountType/>
      </UserInfo>
      <UserInfo>
        <DisplayName>Liam Haviv</DisplayName>
        <AccountId>12</AccountId>
        <AccountType/>
      </UserInfo>
      <UserInfo>
        <DisplayName>James Gillis</DisplayName>
        <AccountId>43</AccountId>
        <AccountType/>
      </UserInfo>
      <UserInfo>
        <DisplayName>Daniel Beck</DisplayName>
        <AccountId>45</AccountId>
        <AccountType/>
      </UserInfo>
      <UserInfo>
        <DisplayName>Phillip Kasten</DisplayName>
        <AccountId>46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83A7829F58484B8ADAF1604913CA21" ma:contentTypeVersion="17" ma:contentTypeDescription="Create a new document." ma:contentTypeScope="" ma:versionID="7c71083ffa93ae6f5b4abbfd2c9fa2a8">
  <xsd:schema xmlns:xsd="http://www.w3.org/2001/XMLSchema" xmlns:xs="http://www.w3.org/2001/XMLSchema" xmlns:p="http://schemas.microsoft.com/office/2006/metadata/properties" xmlns:ns2="fda44c3a-fc58-4258-8b12-39a2b8a3c838" xmlns:ns3="357239c2-dd11-4391-9fd5-b2995174932b" targetNamespace="http://schemas.microsoft.com/office/2006/metadata/properties" ma:root="true" ma:fieldsID="915227bec3805bb684f999f40f0d18a8" ns2:_="" ns3:_="">
    <xsd:import namespace="fda44c3a-fc58-4258-8b12-39a2b8a3c838"/>
    <xsd:import namespace="357239c2-dd11-4391-9fd5-b299517493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44c3a-fc58-4258-8b12-39a2b8a3c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7239c2-dd11-4391-9fd5-b299517493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ed68f8f-2700-4a8a-a73b-db5324d36f40}" ma:internalName="TaxCatchAll" ma:showField="CatchAllData" ma:web="357239c2-dd11-4391-9fd5-b29951749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FE92A0-592B-44B4-AB28-BD2AE9FC0B77}">
  <ds:schemaRefs>
    <ds:schemaRef ds:uri="http://schemas.openxmlformats.org/package/2006/metadata/core-properties"/>
    <ds:schemaRef ds:uri="http://purl.org/dc/terms/"/>
    <ds:schemaRef ds:uri="fda44c3a-fc58-4258-8b12-39a2b8a3c838"/>
    <ds:schemaRef ds:uri="357239c2-dd11-4391-9fd5-b2995174932b"/>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568E7CC5-5F3C-43F2-9E35-5973323EF584}">
  <ds:schemaRefs>
    <ds:schemaRef ds:uri="357239c2-dd11-4391-9fd5-b2995174932b"/>
    <ds:schemaRef ds:uri="fda44c3a-fc58-4258-8b12-39a2b8a3c8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66450A-5F97-4A42-8DE4-EEBF53CBB2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5257</Words>
  <Application>Microsoft Office PowerPoint</Application>
  <PresentationFormat>Widescreen</PresentationFormat>
  <Paragraphs>429</Paragraphs>
  <Slides>57</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Arial</vt:lpstr>
      <vt:lpstr>Calibri</vt:lpstr>
      <vt:lpstr>Garamond</vt:lpstr>
      <vt:lpstr>Gentona Book</vt:lpstr>
      <vt:lpstr>Gill Sans MT</vt:lpstr>
      <vt:lpstr>Lucida Sans</vt:lpstr>
      <vt:lpstr>Quadon</vt:lpstr>
      <vt:lpstr>Tahoma</vt:lpstr>
      <vt:lpstr>Times New Roman</vt:lpstr>
      <vt:lpstr>Trebuchet MS</vt:lpstr>
      <vt:lpstr>Wingdings</vt:lpstr>
      <vt:lpstr>Office Theme</vt:lpstr>
      <vt:lpstr>PowerPoint Presentation</vt:lpstr>
      <vt:lpstr>Agenda</vt:lpstr>
      <vt:lpstr>PowerPoint Presentation</vt:lpstr>
      <vt:lpstr>PowerPoint Presentation</vt:lpstr>
      <vt:lpstr>Edward “Ed” Kangethe – Chair Calvin L. Smith Jr. – Deputy Chief of Staff for Public Safety</vt:lpstr>
      <vt:lpstr>Community Safety and Strengthening Act</vt:lpstr>
      <vt:lpstr>Ganesha Martin</vt:lpstr>
      <vt:lpstr>Community Safety and Strengthening Act</vt:lpstr>
      <vt:lpstr>Community Safety and Strengthening Act</vt:lpstr>
      <vt:lpstr>Community Safety and Strengthening Act</vt:lpstr>
      <vt:lpstr>Community Safety and Strengthening Act</vt:lpstr>
      <vt:lpstr>Maryland Open Meetings Act (OMA)</vt:lpstr>
      <vt:lpstr>Daniel Beck</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10-Minute Break</vt:lpstr>
      <vt:lpstr>Phil Kasten, Sr.</vt:lpstr>
      <vt:lpstr>Phil Kasten, Sr.</vt:lpstr>
      <vt:lpstr>Policy Development</vt:lpstr>
      <vt:lpstr>Policy Development &amp; Review Process</vt:lpstr>
      <vt:lpstr>Policy Development &amp; Review</vt:lpstr>
      <vt:lpstr>Policy Review</vt:lpstr>
      <vt:lpstr>Policy Development</vt:lpstr>
      <vt:lpstr>Lunch/Bylaws Review</vt:lpstr>
      <vt:lpstr>PowerPoint Presentation</vt:lpstr>
      <vt:lpstr>Calvin L. Smith, Jr.</vt:lpstr>
      <vt:lpstr>Bylaws</vt:lpstr>
      <vt:lpstr>Bylaws</vt:lpstr>
      <vt:lpstr>Bylaws</vt:lpstr>
      <vt:lpstr>5-Minute Break</vt:lpstr>
      <vt:lpstr>Questions/Next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Rianna Matthews-Brown</dc:creator>
  <cp:lastModifiedBy>Amy Taylor</cp:lastModifiedBy>
  <cp:revision>2</cp:revision>
  <cp:lastPrinted>2023-02-08T15:42:02Z</cp:lastPrinted>
  <dcterms:modified xsi:type="dcterms:W3CDTF">2024-06-12T13:14:59Z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0x010100D583A7829F58484B8ADAF1604913CA21</vt:lpwstr>
  </property>
  <property fmtid="{D5CDD505-2E9C-101B-9397-08002B2CF9AE}" pid="3" name="MediaServiceImageTags">
    <vt:lpwstr/>
  </property>
</Properties>
</file>